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6" r:id="rId4"/>
    <p:sldMasterId id="2147484016" r:id="rId5"/>
    <p:sldMasterId id="2147484046" r:id="rId6"/>
    <p:sldMasterId id="2147484058" r:id="rId7"/>
    <p:sldMasterId id="2147484029" r:id="rId8"/>
    <p:sldMasterId id="2147484077" r:id="rId9"/>
  </p:sldMasterIdLst>
  <p:notesMasterIdLst>
    <p:notesMasterId r:id="rId79"/>
  </p:notesMasterIdLst>
  <p:handoutMasterIdLst>
    <p:handoutMasterId r:id="rId80"/>
  </p:handoutMasterIdLst>
  <p:sldIdLst>
    <p:sldId id="256" r:id="rId10"/>
    <p:sldId id="458" r:id="rId11"/>
    <p:sldId id="415" r:id="rId12"/>
    <p:sldId id="450" r:id="rId13"/>
    <p:sldId id="448" r:id="rId14"/>
    <p:sldId id="419" r:id="rId15"/>
    <p:sldId id="414" r:id="rId16"/>
    <p:sldId id="456" r:id="rId17"/>
    <p:sldId id="420" r:id="rId18"/>
    <p:sldId id="460" r:id="rId19"/>
    <p:sldId id="431" r:id="rId20"/>
    <p:sldId id="453" r:id="rId21"/>
    <p:sldId id="452" r:id="rId22"/>
    <p:sldId id="454" r:id="rId23"/>
    <p:sldId id="298" r:id="rId24"/>
    <p:sldId id="461" r:id="rId25"/>
    <p:sldId id="281" r:id="rId26"/>
    <p:sldId id="267" r:id="rId27"/>
    <p:sldId id="262" r:id="rId28"/>
    <p:sldId id="261" r:id="rId29"/>
    <p:sldId id="260" r:id="rId30"/>
    <p:sldId id="258" r:id="rId31"/>
    <p:sldId id="266" r:id="rId32"/>
    <p:sldId id="277" r:id="rId33"/>
    <p:sldId id="263" r:id="rId34"/>
    <p:sldId id="276" r:id="rId35"/>
    <p:sldId id="283" r:id="rId36"/>
    <p:sldId id="284" r:id="rId37"/>
    <p:sldId id="285" r:id="rId38"/>
    <p:sldId id="347" r:id="rId39"/>
    <p:sldId id="349" r:id="rId40"/>
    <p:sldId id="274" r:id="rId41"/>
    <p:sldId id="351" r:id="rId42"/>
    <p:sldId id="286" r:id="rId43"/>
    <p:sldId id="350" r:id="rId44"/>
    <p:sldId id="272" r:id="rId45"/>
    <p:sldId id="352" r:id="rId46"/>
    <p:sldId id="353" r:id="rId47"/>
    <p:sldId id="346" r:id="rId48"/>
    <p:sldId id="345" r:id="rId49"/>
    <p:sldId id="343" r:id="rId50"/>
    <p:sldId id="317" r:id="rId51"/>
    <p:sldId id="318" r:id="rId52"/>
    <p:sldId id="319" r:id="rId53"/>
    <p:sldId id="321" r:id="rId54"/>
    <p:sldId id="322" r:id="rId55"/>
    <p:sldId id="324" r:id="rId56"/>
    <p:sldId id="325" r:id="rId57"/>
    <p:sldId id="331" r:id="rId58"/>
    <p:sldId id="326" r:id="rId59"/>
    <p:sldId id="344" r:id="rId60"/>
    <p:sldId id="328" r:id="rId61"/>
    <p:sldId id="329" r:id="rId62"/>
    <p:sldId id="330" r:id="rId63"/>
    <p:sldId id="334" r:id="rId64"/>
    <p:sldId id="333" r:id="rId65"/>
    <p:sldId id="336" r:id="rId66"/>
    <p:sldId id="338" r:id="rId67"/>
    <p:sldId id="339" r:id="rId68"/>
    <p:sldId id="340" r:id="rId69"/>
    <p:sldId id="341" r:id="rId70"/>
    <p:sldId id="348" r:id="rId71"/>
    <p:sldId id="464" r:id="rId72"/>
    <p:sldId id="259" r:id="rId73"/>
    <p:sldId id="465" r:id="rId74"/>
    <p:sldId id="466" r:id="rId75"/>
    <p:sldId id="467" r:id="rId76"/>
    <p:sldId id="463" r:id="rId77"/>
    <p:sldId id="462" r:id="rId78"/>
  </p:sldIdLst>
  <p:sldSz cx="9144000" cy="6858000" type="screen4x3"/>
  <p:notesSz cx="7010400" cy="9296400"/>
  <p:defaultTextStyle>
    <a:defPPr>
      <a:defRPr lang="en-US"/>
    </a:defPPr>
    <a:lvl1pPr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gan, Marilyn S." initials="DMS" lastIdx="1" clrIdx="0">
    <p:extLst>
      <p:ext uri="{19B8F6BF-5375-455C-9EA6-DF929625EA0E}">
        <p15:presenceInfo xmlns:p15="http://schemas.microsoft.com/office/powerpoint/2012/main" userId="S::MSDogan@sba.gov::61772183-33f1-4cc5-8337-bf4abdebb9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000000"/>
    <a:srgbClr val="465CBA"/>
    <a:srgbClr val="57B6F7"/>
    <a:srgbClr val="EAEAEA"/>
    <a:srgbClr val="CCECFF"/>
    <a:srgbClr val="020202"/>
    <a:srgbClr val="166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0995B-7846-40E6-9E81-DC8A3AE64F05}" v="59" dt="2020-01-28T15:04:02.881"/>
    <p1510:client id="{D4FE0B54-2191-43CE-8BA6-2AA4B2905111}" v="14" dt="2020-01-28T16:25:53.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8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presProps" Target="presProps.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commentAuthors" Target="commentAuthors.xml"/><Relationship Id="rId86"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5T07:50:37.605"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160D80-486D-48D8-9758-E60DA21C6C9B}"/>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CD67B319-EF3E-436C-8C01-40DA93A518EF}"/>
              </a:ext>
            </a:extLst>
          </p:cNvPr>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E94139D4-60CD-4259-9019-14C3CAEA816E}" type="datetime1">
              <a:rPr lang="en-US" altLang="en-US"/>
              <a:pPr>
                <a:defRPr/>
              </a:pPr>
              <a:t>3/18/2020</a:t>
            </a:fld>
            <a:endParaRPr lang="en-US" altLang="en-US"/>
          </a:p>
        </p:txBody>
      </p:sp>
      <p:sp>
        <p:nvSpPr>
          <p:cNvPr id="4" name="Footer Placeholder 3">
            <a:extLst>
              <a:ext uri="{FF2B5EF4-FFF2-40B4-BE49-F238E27FC236}">
                <a16:creationId xmlns:a16="http://schemas.microsoft.com/office/drawing/2014/main" id="{0C6A53AA-65FF-4789-8202-DFA658CA5C65}"/>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7CFBB7B0-1524-44F8-9147-3C6DD8EB6CCB}"/>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3ECCCC-2801-44A8-A6A6-BFF0C8FCA42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C7B9ED0-0E6C-477E-BE39-069DB8E659F3}"/>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67" name="Rectangle 3">
            <a:extLst>
              <a:ext uri="{FF2B5EF4-FFF2-40B4-BE49-F238E27FC236}">
                <a16:creationId xmlns:a16="http://schemas.microsoft.com/office/drawing/2014/main" id="{F6264EE2-5282-4AC5-8798-AFDBC4164C76}"/>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r">
              <a:defRPr sz="1200">
                <a:latin typeface="Arial Narrow"/>
                <a:ea typeface="ＭＳ Ｐゴシック" pitchFamily="96" charset="-128"/>
                <a:cs typeface="+mn-cs"/>
              </a:defRPr>
            </a:lvl1pPr>
          </a:lstStyle>
          <a:p>
            <a:pPr>
              <a:defRPr/>
            </a:pPr>
            <a:endParaRPr lang="en-US"/>
          </a:p>
        </p:txBody>
      </p:sp>
      <p:sp>
        <p:nvSpPr>
          <p:cNvPr id="47108" name="Rectangle 4">
            <a:extLst>
              <a:ext uri="{FF2B5EF4-FFF2-40B4-BE49-F238E27FC236}">
                <a16:creationId xmlns:a16="http://schemas.microsoft.com/office/drawing/2014/main" id="{E961F1BC-EEEF-4BCC-BF6C-31E5FB89896E}"/>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8DD08E3A-DD20-4135-9F73-D9F963ABBD25}"/>
              </a:ext>
            </a:extLst>
          </p:cNvPr>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270" name="Rectangle 6">
            <a:extLst>
              <a:ext uri="{FF2B5EF4-FFF2-40B4-BE49-F238E27FC236}">
                <a16:creationId xmlns:a16="http://schemas.microsoft.com/office/drawing/2014/main" id="{0DCFCEC9-15D4-47CD-B799-52EA5383970A}"/>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71" name="Rectangle 7">
            <a:extLst>
              <a:ext uri="{FF2B5EF4-FFF2-40B4-BE49-F238E27FC236}">
                <a16:creationId xmlns:a16="http://schemas.microsoft.com/office/drawing/2014/main" id="{949799DC-3722-4449-BA90-448C596A750A}"/>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a:defRPr sz="1200">
                <a:latin typeface="Arial Narrow" panose="020B0606020202030204" pitchFamily="34" charset="0"/>
              </a:defRPr>
            </a:lvl1pPr>
          </a:lstStyle>
          <a:p>
            <a:fld id="{83525EAF-6CB9-44DD-A75C-48BCD5E915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2pPr>
    <a:lvl3pPr marL="9144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3pPr>
    <a:lvl4pPr marL="13716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4pPr>
    <a:lvl5pPr marL="18288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dirty="0"/>
          </a:p>
        </p:txBody>
      </p:sp>
    </p:spTree>
    <p:extLst>
      <p:ext uri="{BB962C8B-B14F-4D97-AF65-F5344CB8AC3E}">
        <p14:creationId xmlns:p14="http://schemas.microsoft.com/office/powerpoint/2010/main" val="54177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10</a:t>
            </a:fld>
            <a:endParaRPr lang="en-US" altLang="en-US">
              <a:solidFill>
                <a:srgbClr val="545555"/>
              </a:solidFill>
            </a:endParaRPr>
          </a:p>
        </p:txBody>
      </p:sp>
      <p:sp>
        <p:nvSpPr>
          <p:cNvPr id="2" name="Notes Placeholder 1">
            <a:extLst>
              <a:ext uri="{FF2B5EF4-FFF2-40B4-BE49-F238E27FC236}">
                <a16:creationId xmlns:a16="http://schemas.microsoft.com/office/drawing/2014/main" id="{F63A161F-B918-4B21-B6CC-CC5D7E3776B1}"/>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72893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12</a:t>
            </a:fld>
            <a:endParaRPr lang="en-US" altLang="en-US"/>
          </a:p>
        </p:txBody>
      </p:sp>
    </p:spTree>
    <p:extLst>
      <p:ext uri="{BB962C8B-B14F-4D97-AF65-F5344CB8AC3E}">
        <p14:creationId xmlns:p14="http://schemas.microsoft.com/office/powerpoint/2010/main" val="151495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13</a:t>
            </a:fld>
            <a:endParaRPr lang="en-US" altLang="en-US"/>
          </a:p>
        </p:txBody>
      </p:sp>
    </p:spTree>
    <p:extLst>
      <p:ext uri="{BB962C8B-B14F-4D97-AF65-F5344CB8AC3E}">
        <p14:creationId xmlns:p14="http://schemas.microsoft.com/office/powerpoint/2010/main" val="316645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14</a:t>
            </a:fld>
            <a:endParaRPr lang="en-US" altLang="en-US"/>
          </a:p>
        </p:txBody>
      </p:sp>
    </p:spTree>
    <p:extLst>
      <p:ext uri="{BB962C8B-B14F-4D97-AF65-F5344CB8AC3E}">
        <p14:creationId xmlns:p14="http://schemas.microsoft.com/office/powerpoint/2010/main" val="2575617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Day, My name is Marilyn Dogan, I am a Field Operations Specialist for Field Operations East and will go over the Disaster Loan Application Portal, herein referred to as DLAP.</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16</a:t>
            </a:fld>
            <a:endParaRPr lang="en-US" altLang="en-US"/>
          </a:p>
        </p:txBody>
      </p:sp>
    </p:spTree>
    <p:extLst>
      <p:ext uri="{BB962C8B-B14F-4D97-AF65-F5344CB8AC3E}">
        <p14:creationId xmlns:p14="http://schemas.microsoft.com/office/powerpoint/2010/main" val="3930615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presentation will cover the step by step approach to enter a business application.  I would like for you to note, the filing requirements for a Sole Proprietorship mirrors the DLAP requirements for a Home File.  You can start an application without completing it if you don’t have the documents, but we will go over that information in just a few minutes.  Let’s look at the filing requirements.</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17</a:t>
            </a:fld>
            <a:endParaRPr lang="en-US" altLang="en-US"/>
          </a:p>
        </p:txBody>
      </p:sp>
    </p:spTree>
    <p:extLst>
      <p:ext uri="{BB962C8B-B14F-4D97-AF65-F5344CB8AC3E}">
        <p14:creationId xmlns:p14="http://schemas.microsoft.com/office/powerpoint/2010/main" val="3041379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 will require that Form 5 be completed for all businesses using Form 5, for Sole Props, Form 5c will be completed.  SBA will require the submission of 4506T be submitted for each business to include a form for the business tax transcripts and individual transcripts for each person </a:t>
            </a:r>
            <a:r>
              <a:rPr lang="en-US" dirty="0" err="1"/>
              <a:t>tht</a:t>
            </a:r>
            <a:r>
              <a:rPr lang="en-US" dirty="0"/>
              <a:t> has 20% interest in the business and any individual that has a 50% interest in an affiliate business.  SBA will require copies of your most recent tax returns, personal financial statements and schedule of liabilities.</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18</a:t>
            </a:fld>
            <a:endParaRPr lang="en-US" altLang="en-US"/>
          </a:p>
        </p:txBody>
      </p:sp>
    </p:spTree>
    <p:extLst>
      <p:ext uri="{BB962C8B-B14F-4D97-AF65-F5344CB8AC3E}">
        <p14:creationId xmlns:p14="http://schemas.microsoft.com/office/powerpoint/2010/main" val="2180444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click on the link, the Disaster Loan Assistance page will populate, you can click on Apply Online in the right hand corner or you can click on the circle in the middle of the page, either one of these links will take you to the registration page.</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19</a:t>
            </a:fld>
            <a:endParaRPr lang="en-US" altLang="en-US"/>
          </a:p>
        </p:txBody>
      </p:sp>
    </p:spTree>
    <p:extLst>
      <p:ext uri="{BB962C8B-B14F-4D97-AF65-F5344CB8AC3E}">
        <p14:creationId xmlns:p14="http://schemas.microsoft.com/office/powerpoint/2010/main" val="2865989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page you can register as a new user or if you have started an application you can re-enter DLAP to complete the application process.  In this example we will begin the registration process.</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20</a:t>
            </a:fld>
            <a:endParaRPr lang="en-US" altLang="en-US"/>
          </a:p>
        </p:txBody>
      </p:sp>
    </p:spTree>
    <p:extLst>
      <p:ext uri="{BB962C8B-B14F-4D97-AF65-F5344CB8AC3E}">
        <p14:creationId xmlns:p14="http://schemas.microsoft.com/office/powerpoint/2010/main" val="1525718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is easy to understand and complete, just make sure you are completing every section that has an *.  Once you complete page one, click on the NEXT tab.  You will go to page two where you will set up your username and password. This information has to be unique to each individual.  It is important that you select security questions that will be easy for you to remember.  Once you complete your registration, you will be able to begin submission of your application.</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21</a:t>
            </a:fld>
            <a:endParaRPr lang="en-US" altLang="en-US"/>
          </a:p>
        </p:txBody>
      </p:sp>
    </p:spTree>
    <p:extLst>
      <p:ext uri="{BB962C8B-B14F-4D97-AF65-F5344CB8AC3E}">
        <p14:creationId xmlns:p14="http://schemas.microsoft.com/office/powerpoint/2010/main" val="202823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1005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circle that says “Apply Online” then click on the Business and Non-Profit icon.</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22</a:t>
            </a:fld>
            <a:endParaRPr lang="en-US" altLang="en-US"/>
          </a:p>
        </p:txBody>
      </p:sp>
    </p:spTree>
    <p:extLst>
      <p:ext uri="{BB962C8B-B14F-4D97-AF65-F5344CB8AC3E}">
        <p14:creationId xmlns:p14="http://schemas.microsoft.com/office/powerpoint/2010/main" val="3157712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business type is a LLC, this business type would complete Form 5.</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23</a:t>
            </a:fld>
            <a:endParaRPr lang="en-US" altLang="en-US"/>
          </a:p>
        </p:txBody>
      </p:sp>
    </p:spTree>
    <p:extLst>
      <p:ext uri="{BB962C8B-B14F-4D97-AF65-F5344CB8AC3E}">
        <p14:creationId xmlns:p14="http://schemas.microsoft.com/office/powerpoint/2010/main" val="3872385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you will use the dropdown box and select your State and County, then depress the next button in the right hand corner.  From the next page you would select your declaration – make sure the declaration indicated EIDL&gt;</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24</a:t>
            </a:fld>
            <a:endParaRPr lang="en-US" altLang="en-US"/>
          </a:p>
        </p:txBody>
      </p:sp>
    </p:spTree>
    <p:extLst>
      <p:ext uri="{BB962C8B-B14F-4D97-AF65-F5344CB8AC3E}">
        <p14:creationId xmlns:p14="http://schemas.microsoft.com/office/powerpoint/2010/main" val="970464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complete the 2 disclosures, the first is Certification of Truthful Information and the other provides information about Executive Orders such as Freedom of Information Act,  Privacy Act, Debt Collection Act, Right to Financial Privacy Act, Coastal Barrier Resources Act, Tx Homestead Law</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25</a:t>
            </a:fld>
            <a:endParaRPr lang="en-US" altLang="en-US"/>
          </a:p>
        </p:txBody>
      </p:sp>
    </p:spTree>
    <p:extLst>
      <p:ext uri="{BB962C8B-B14F-4D97-AF65-F5344CB8AC3E}">
        <p14:creationId xmlns:p14="http://schemas.microsoft.com/office/powerpoint/2010/main" val="3735890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about to start the Disaster Loan Application Form 5 by depressing the “Start” Button.</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26</a:t>
            </a:fld>
            <a:endParaRPr lang="en-US" altLang="en-US"/>
          </a:p>
        </p:txBody>
      </p:sp>
    </p:spTree>
    <p:extLst>
      <p:ext uri="{BB962C8B-B14F-4D97-AF65-F5344CB8AC3E}">
        <p14:creationId xmlns:p14="http://schemas.microsoft.com/office/powerpoint/2010/main" val="4258037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pages to the actual application.  Information from the registration will automatically complete portions page one, i.e., what an individual is applying for and the organization type.  All sections with an * must be completed.</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27</a:t>
            </a:fld>
            <a:endParaRPr lang="en-US" altLang="en-US"/>
          </a:p>
        </p:txBody>
      </p:sp>
    </p:spTree>
    <p:extLst>
      <p:ext uri="{BB962C8B-B14F-4D97-AF65-F5344CB8AC3E}">
        <p14:creationId xmlns:p14="http://schemas.microsoft.com/office/powerpoint/2010/main" val="4246345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page 2, additional information can be input about the number of owners and their % of ownership is input on this page or whether the ownership is another business entity.  Affiliate information will be captured on this page as well.  It is important to note that the individual applying needs to supply information on all business interest whether that business in a declared area or not.</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28</a:t>
            </a:fld>
            <a:endParaRPr lang="en-US" altLang="en-US"/>
          </a:p>
        </p:txBody>
      </p:sp>
    </p:spTree>
    <p:extLst>
      <p:ext uri="{BB962C8B-B14F-4D97-AF65-F5344CB8AC3E}">
        <p14:creationId xmlns:p14="http://schemas.microsoft.com/office/powerpoint/2010/main" val="290551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application is completed, the filing requirements must be uploaded.  Every business owner that has more than 20% interest will be required to submit a Personal Financial Statement (SBA Form 413) and their individual tax transcripts completing form 4506T.  </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29</a:t>
            </a:fld>
            <a:endParaRPr lang="en-US" altLang="en-US"/>
          </a:p>
        </p:txBody>
      </p:sp>
    </p:spTree>
    <p:extLst>
      <p:ext uri="{BB962C8B-B14F-4D97-AF65-F5344CB8AC3E}">
        <p14:creationId xmlns:p14="http://schemas.microsoft.com/office/powerpoint/2010/main" val="1960301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click on the financial statement you can complete this form.</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30</a:t>
            </a:fld>
            <a:endParaRPr lang="en-US" altLang="en-US"/>
          </a:p>
        </p:txBody>
      </p:sp>
    </p:spTree>
    <p:extLst>
      <p:ext uri="{BB962C8B-B14F-4D97-AF65-F5344CB8AC3E}">
        <p14:creationId xmlns:p14="http://schemas.microsoft.com/office/powerpoint/2010/main" val="3836808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will complete information related to personal assets and debts.  The loan officer will use this information in determining whether </a:t>
            </a:r>
            <a:r>
              <a:rPr lang="en-US"/>
              <a:t>you qualify or not.</a:t>
            </a:r>
            <a:endParaRPr lang="en-US" dirty="0"/>
          </a:p>
          <a:p>
            <a:endParaRPr lang="en-US" dirty="0"/>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31</a:t>
            </a:fld>
            <a:endParaRPr lang="en-US" altLang="en-US"/>
          </a:p>
        </p:txBody>
      </p:sp>
    </p:spTree>
    <p:extLst>
      <p:ext uri="{BB962C8B-B14F-4D97-AF65-F5344CB8AC3E}">
        <p14:creationId xmlns:p14="http://schemas.microsoft.com/office/powerpoint/2010/main" val="2476280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a:t>
            </a:fld>
            <a:endParaRPr lang="en-US" altLang="en-US"/>
          </a:p>
        </p:txBody>
      </p:sp>
    </p:spTree>
    <p:extLst>
      <p:ext uri="{BB962C8B-B14F-4D97-AF65-F5344CB8AC3E}">
        <p14:creationId xmlns:p14="http://schemas.microsoft.com/office/powerpoint/2010/main" val="369130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you will depress the start button to complete the schedule of liabilities, if however you are like Dave Ramsey and are debt free, check the box that says “I have No Debts”, the system will generate a confirmation that says are you sure you want to delete this page, you would simply confirm</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32</a:t>
            </a:fld>
            <a:endParaRPr lang="en-US" altLang="en-US"/>
          </a:p>
        </p:txBody>
      </p:sp>
    </p:spTree>
    <p:extLst>
      <p:ext uri="{BB962C8B-B14F-4D97-AF65-F5344CB8AC3E}">
        <p14:creationId xmlns:p14="http://schemas.microsoft.com/office/powerpoint/2010/main" val="3105634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check the box giving SBA authorization to pull your tax transcripts, once you check this box, you would depress next.  You would 1</a:t>
            </a:r>
            <a:r>
              <a:rPr lang="en-US" baseline="30000" dirty="0"/>
              <a:t>st</a:t>
            </a:r>
            <a:r>
              <a:rPr lang="en-US" dirty="0"/>
              <a:t> download the form, sign it and scan it to your desktop naming it Nelson 4506T, next you would go to browse and find the document then depress upload.  If you are required to submit a 4506T for a Partner and perhaps they aren’t’ available, you could check the box that says I agree to deliver a copy of the completed document offline.  This would mean this document would need to be sent to the PDC once completed.  If this option is selected you would receive information with the address.</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33</a:t>
            </a:fld>
            <a:endParaRPr lang="en-US" altLang="en-US"/>
          </a:p>
        </p:txBody>
      </p:sp>
    </p:spTree>
    <p:extLst>
      <p:ext uri="{BB962C8B-B14F-4D97-AF65-F5344CB8AC3E}">
        <p14:creationId xmlns:p14="http://schemas.microsoft.com/office/powerpoint/2010/main" val="3887089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transcripts will be requested for the business and the individual. </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34</a:t>
            </a:fld>
            <a:endParaRPr lang="en-US" altLang="en-US"/>
          </a:p>
        </p:txBody>
      </p:sp>
    </p:spTree>
    <p:extLst>
      <p:ext uri="{BB962C8B-B14F-4D97-AF65-F5344CB8AC3E}">
        <p14:creationId xmlns:p14="http://schemas.microsoft.com/office/powerpoint/2010/main" val="3112186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request for tax transcripts has been uploaded, the system will take you to the Certificate as to Truthful Information</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36</a:t>
            </a:fld>
            <a:endParaRPr lang="en-US" altLang="en-US"/>
          </a:p>
        </p:txBody>
      </p:sp>
    </p:spTree>
    <p:extLst>
      <p:ext uri="{BB962C8B-B14F-4D97-AF65-F5344CB8AC3E}">
        <p14:creationId xmlns:p14="http://schemas.microsoft.com/office/powerpoint/2010/main" val="2192290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beginning of the process all the filing requirements were in blue and said “Start”.  Once you upload the information, these tabs turn a lighter blue and the tab changes to update, until you depress the submit you can go back and update any of the filing requirements. If you are sure you are done you would simply depress submit.</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38</a:t>
            </a:fld>
            <a:endParaRPr lang="en-US" altLang="en-US"/>
          </a:p>
        </p:txBody>
      </p:sp>
    </p:spTree>
    <p:extLst>
      <p:ext uri="{BB962C8B-B14F-4D97-AF65-F5344CB8AC3E}">
        <p14:creationId xmlns:p14="http://schemas.microsoft.com/office/powerpoint/2010/main" val="560405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application is successfully submitted you will receive a confirmation indicating your disaster loan application has been submitted.   As the application goes through the various stages, you will receive emails and messages in the loan application portal.</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39</a:t>
            </a:fld>
            <a:endParaRPr lang="en-US" altLang="en-US"/>
          </a:p>
        </p:txBody>
      </p:sp>
    </p:spTree>
    <p:extLst>
      <p:ext uri="{BB962C8B-B14F-4D97-AF65-F5344CB8AC3E}">
        <p14:creationId xmlns:p14="http://schemas.microsoft.com/office/powerpoint/2010/main" val="1919117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started and application and needed to return and complete it, you would go to the register page and input your username and password, then depress login, from the next page you would depress continue.  As you can see from this example the status of this file is “NOT SUBMITTED</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40</a:t>
            </a:fld>
            <a:endParaRPr lang="en-US" altLang="en-US"/>
          </a:p>
        </p:txBody>
      </p:sp>
    </p:spTree>
    <p:extLst>
      <p:ext uri="{BB962C8B-B14F-4D97-AF65-F5344CB8AC3E}">
        <p14:creationId xmlns:p14="http://schemas.microsoft.com/office/powerpoint/2010/main" val="3019230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look at a Sole Proprietorship Business, applying for an EIDL loan.</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41</a:t>
            </a:fld>
            <a:endParaRPr lang="en-US" altLang="en-US"/>
          </a:p>
        </p:txBody>
      </p:sp>
    </p:spTree>
    <p:extLst>
      <p:ext uri="{BB962C8B-B14F-4D97-AF65-F5344CB8AC3E}">
        <p14:creationId xmlns:p14="http://schemas.microsoft.com/office/powerpoint/2010/main" val="1112116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Sole Props are done out of an individual’s home, you would check what is appropriate</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42</a:t>
            </a:fld>
            <a:endParaRPr lang="en-US" altLang="en-US"/>
          </a:p>
        </p:txBody>
      </p:sp>
    </p:spTree>
    <p:extLst>
      <p:ext uri="{BB962C8B-B14F-4D97-AF65-F5344CB8AC3E}">
        <p14:creationId xmlns:p14="http://schemas.microsoft.com/office/powerpoint/2010/main" val="3072244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disaster</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43</a:t>
            </a:fld>
            <a:endParaRPr lang="en-US" altLang="en-US"/>
          </a:p>
        </p:txBody>
      </p:sp>
    </p:spTree>
    <p:extLst>
      <p:ext uri="{BB962C8B-B14F-4D97-AF65-F5344CB8AC3E}">
        <p14:creationId xmlns:p14="http://schemas.microsoft.com/office/powerpoint/2010/main" val="420479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a:t>
            </a:fld>
            <a:endParaRPr lang="en-US" altLang="en-US"/>
          </a:p>
        </p:txBody>
      </p:sp>
    </p:spTree>
    <p:extLst>
      <p:ext uri="{BB962C8B-B14F-4D97-AF65-F5344CB8AC3E}">
        <p14:creationId xmlns:p14="http://schemas.microsoft.com/office/powerpoint/2010/main" val="2809164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you would sign off on the 2 disclosures, Certification of Truthfulness and the various Executive Orders </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44</a:t>
            </a:fld>
            <a:endParaRPr lang="en-US" altLang="en-US"/>
          </a:p>
        </p:txBody>
      </p:sp>
    </p:spTree>
    <p:extLst>
      <p:ext uri="{BB962C8B-B14F-4D97-AF65-F5344CB8AC3E}">
        <p14:creationId xmlns:p14="http://schemas.microsoft.com/office/powerpoint/2010/main" val="900838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this is a sole prop, you would be completing SBA Form 5C</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45</a:t>
            </a:fld>
            <a:endParaRPr lang="en-US" altLang="en-US"/>
          </a:p>
        </p:txBody>
      </p:sp>
    </p:spTree>
    <p:extLst>
      <p:ext uri="{BB962C8B-B14F-4D97-AF65-F5344CB8AC3E}">
        <p14:creationId xmlns:p14="http://schemas.microsoft.com/office/powerpoint/2010/main" val="4224617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looks a little different than Form 5, it is important that all the fields with the red asterisks are completed.  Please note it has been indicated this individual also has interest in another business.</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46</a:t>
            </a:fld>
            <a:endParaRPr lang="en-US" altLang="en-US"/>
          </a:p>
        </p:txBody>
      </p:sp>
    </p:spTree>
    <p:extLst>
      <p:ext uri="{BB962C8B-B14F-4D97-AF65-F5344CB8AC3E}">
        <p14:creationId xmlns:p14="http://schemas.microsoft.com/office/powerpoint/2010/main" val="367278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damaged property is the same as the mailing address you can double click on the “Same as Primary applicant mailing address” and this will auto populate</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47</a:t>
            </a:fld>
            <a:endParaRPr lang="en-US" altLang="en-US"/>
          </a:p>
        </p:txBody>
      </p:sp>
    </p:spTree>
    <p:extLst>
      <p:ext uri="{BB962C8B-B14F-4D97-AF65-F5344CB8AC3E}">
        <p14:creationId xmlns:p14="http://schemas.microsoft.com/office/powerpoint/2010/main" val="2215657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will require your debts and assets</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48</a:t>
            </a:fld>
            <a:endParaRPr lang="en-US" altLang="en-US"/>
          </a:p>
        </p:txBody>
      </p:sp>
    </p:spTree>
    <p:extLst>
      <p:ext uri="{BB962C8B-B14F-4D97-AF65-F5344CB8AC3E}">
        <p14:creationId xmlns:p14="http://schemas.microsoft.com/office/powerpoint/2010/main" val="2835941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Disclosure statements same as the business application</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49</a:t>
            </a:fld>
            <a:endParaRPr lang="en-US" altLang="en-US"/>
          </a:p>
        </p:txBody>
      </p:sp>
    </p:spTree>
    <p:extLst>
      <p:ext uri="{BB962C8B-B14F-4D97-AF65-F5344CB8AC3E}">
        <p14:creationId xmlns:p14="http://schemas.microsoft.com/office/powerpoint/2010/main" val="2195615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would input the information about the affiliate business you indicated on the first page.</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51</a:t>
            </a:fld>
            <a:endParaRPr lang="en-US" altLang="en-US"/>
          </a:p>
        </p:txBody>
      </p:sp>
    </p:spTree>
    <p:extLst>
      <p:ext uri="{BB962C8B-B14F-4D97-AF65-F5344CB8AC3E}">
        <p14:creationId xmlns:p14="http://schemas.microsoft.com/office/powerpoint/2010/main" val="14130542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update up until you depress submit after that it’s too late.</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56</a:t>
            </a:fld>
            <a:endParaRPr lang="en-US" altLang="en-US"/>
          </a:p>
        </p:txBody>
      </p:sp>
    </p:spTree>
    <p:extLst>
      <p:ext uri="{BB962C8B-B14F-4D97-AF65-F5344CB8AC3E}">
        <p14:creationId xmlns:p14="http://schemas.microsoft.com/office/powerpoint/2010/main" val="42462504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 center validates submission</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58</a:t>
            </a:fld>
            <a:endParaRPr lang="en-US" altLang="en-US"/>
          </a:p>
        </p:txBody>
      </p:sp>
    </p:spTree>
    <p:extLst>
      <p:ext uri="{BB962C8B-B14F-4D97-AF65-F5344CB8AC3E}">
        <p14:creationId xmlns:p14="http://schemas.microsoft.com/office/powerpoint/2010/main" val="31776106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top ribbon you will receive a warning sign if you are taking to long.  Depress Save when you see this message to insure you don’t lose your information.</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62</a:t>
            </a:fld>
            <a:endParaRPr lang="en-US" altLang="en-US"/>
          </a:p>
        </p:txBody>
      </p:sp>
    </p:spTree>
    <p:extLst>
      <p:ext uri="{BB962C8B-B14F-4D97-AF65-F5344CB8AC3E}">
        <p14:creationId xmlns:p14="http://schemas.microsoft.com/office/powerpoint/2010/main" val="3481595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5</a:t>
            </a:fld>
            <a:endParaRPr lang="en-US" altLang="en-US"/>
          </a:p>
        </p:txBody>
      </p:sp>
    </p:spTree>
    <p:extLst>
      <p:ext uri="{BB962C8B-B14F-4D97-AF65-F5344CB8AC3E}">
        <p14:creationId xmlns:p14="http://schemas.microsoft.com/office/powerpoint/2010/main" val="1735986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77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6</a:t>
            </a:fld>
            <a:endParaRPr lang="en-US" altLang="en-US"/>
          </a:p>
        </p:txBody>
      </p:sp>
    </p:spTree>
    <p:extLst>
      <p:ext uri="{BB962C8B-B14F-4D97-AF65-F5344CB8AC3E}">
        <p14:creationId xmlns:p14="http://schemas.microsoft.com/office/powerpoint/2010/main" val="57286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 </a:t>
            </a:r>
          </a:p>
        </p:txBody>
      </p:sp>
    </p:spTree>
    <p:extLst>
      <p:ext uri="{BB962C8B-B14F-4D97-AF65-F5344CB8AC3E}">
        <p14:creationId xmlns:p14="http://schemas.microsoft.com/office/powerpoint/2010/main" val="391339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8</a:t>
            </a:fld>
            <a:endParaRPr lang="en-US" altLang="en-US"/>
          </a:p>
        </p:txBody>
      </p:sp>
    </p:spTree>
    <p:extLst>
      <p:ext uri="{BB962C8B-B14F-4D97-AF65-F5344CB8AC3E}">
        <p14:creationId xmlns:p14="http://schemas.microsoft.com/office/powerpoint/2010/main" val="191548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9</a:t>
            </a:fld>
            <a:endParaRPr lang="en-US" altLang="en-US">
              <a:solidFill>
                <a:srgbClr val="545555"/>
              </a:solidFill>
            </a:endParaRPr>
          </a:p>
        </p:txBody>
      </p:sp>
      <p:sp>
        <p:nvSpPr>
          <p:cNvPr id="2" name="Notes Placeholder 1">
            <a:extLst>
              <a:ext uri="{FF2B5EF4-FFF2-40B4-BE49-F238E27FC236}">
                <a16:creationId xmlns:a16="http://schemas.microsoft.com/office/drawing/2014/main" id="{27E1C722-50EF-4842-B886-18DE1B4589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6223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438DAB9A-1764-46EA-A573-6D3BBCBAD6A6}"/>
              </a:ext>
            </a:extLst>
          </p:cNvPr>
          <p:cNvSpPr>
            <a:spLocks noGrp="1" noChangeArrowheads="1"/>
          </p:cNvSpPr>
          <p:nvPr>
            <p:ph type="sldNum" sz="quarter" idx="10"/>
          </p:nvPr>
        </p:nvSpPr>
        <p:spPr>
          <a:ln/>
        </p:spPr>
        <p:txBody>
          <a:bodyPr/>
          <a:lstStyle>
            <a:lvl1pPr>
              <a:defRPr/>
            </a:lvl1pPr>
          </a:lstStyle>
          <a:p>
            <a:fld id="{AF2D7AAC-FC32-4F51-9199-3EEA3D218E29}" type="slidenum">
              <a:rPr lang="en-US" altLang="en-US"/>
              <a:pPr/>
              <a:t>‹#›</a:t>
            </a:fld>
            <a:endParaRPr lang="en-US" altLang="en-US"/>
          </a:p>
        </p:txBody>
      </p:sp>
    </p:spTree>
    <p:extLst>
      <p:ext uri="{BB962C8B-B14F-4D97-AF65-F5344CB8AC3E}">
        <p14:creationId xmlns:p14="http://schemas.microsoft.com/office/powerpoint/2010/main" val="10815161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8B57-0F73-4880-9C43-808774E4215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3507EE6-1B12-4976-BED4-C33A913A965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C432F-EEF9-40EC-AE6F-4E37D4E66FC5}"/>
              </a:ext>
            </a:extLst>
          </p:cNvPr>
          <p:cNvSpPr>
            <a:spLocks noGrp="1"/>
          </p:cNvSpPr>
          <p:nvPr>
            <p:ph type="dt" sz="half" idx="10"/>
          </p:nvPr>
        </p:nvSpPr>
        <p:spPr/>
        <p:txBody>
          <a:bodyPr/>
          <a:lstStyle/>
          <a:p>
            <a:fld id="{D6EDC403-E906-43D7-975F-69F67B30EB54}" type="datetimeFigureOut">
              <a:rPr lang="en-US" smtClean="0"/>
              <a:t>3/18/2020</a:t>
            </a:fld>
            <a:endParaRPr lang="en-US"/>
          </a:p>
        </p:txBody>
      </p:sp>
      <p:sp>
        <p:nvSpPr>
          <p:cNvPr id="5" name="Footer Placeholder 4">
            <a:extLst>
              <a:ext uri="{FF2B5EF4-FFF2-40B4-BE49-F238E27FC236}">
                <a16:creationId xmlns:a16="http://schemas.microsoft.com/office/drawing/2014/main" id="{AFB89F8C-98A1-4925-91E9-327BA4144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F04D0-3AB8-426B-B2A2-A5165C61D1F3}"/>
              </a:ext>
            </a:extLst>
          </p:cNvPr>
          <p:cNvSpPr>
            <a:spLocks noGrp="1"/>
          </p:cNvSpPr>
          <p:nvPr>
            <p:ph type="sldNum" sz="quarter" idx="12"/>
          </p:nvPr>
        </p:nvSpPr>
        <p:spPr/>
        <p:txBody>
          <a:bodyPr/>
          <a:lstStyle/>
          <a:p>
            <a:fld id="{F78B4D30-4F27-4100-80FA-2A75E79EAEEF}" type="slidenum">
              <a:rPr lang="en-US" altLang="en-US" smtClean="0"/>
              <a:pPr/>
              <a:t>‹#›</a:t>
            </a:fld>
            <a:endParaRPr lang="en-US" altLang="en-US"/>
          </a:p>
        </p:txBody>
      </p:sp>
    </p:spTree>
    <p:extLst>
      <p:ext uri="{BB962C8B-B14F-4D97-AF65-F5344CB8AC3E}">
        <p14:creationId xmlns:p14="http://schemas.microsoft.com/office/powerpoint/2010/main" val="94274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564E-0537-4722-9730-D68AB4216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CE6DC-D93E-4BDA-B502-30C4AECBF9A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C119B0-0169-42BD-989F-8F2ED372416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E888C-9064-4900-BF19-78A3610EBF94}"/>
              </a:ext>
            </a:extLst>
          </p:cNvPr>
          <p:cNvSpPr>
            <a:spLocks noGrp="1"/>
          </p:cNvSpPr>
          <p:nvPr>
            <p:ph type="dt" sz="half" idx="10"/>
          </p:nvPr>
        </p:nvSpPr>
        <p:spPr/>
        <p:txBody>
          <a:bodyPr/>
          <a:lstStyle/>
          <a:p>
            <a:fld id="{D6EDC403-E906-43D7-975F-69F67B30EB54}" type="datetimeFigureOut">
              <a:rPr lang="en-US" smtClean="0"/>
              <a:t>3/18/2020</a:t>
            </a:fld>
            <a:endParaRPr lang="en-US"/>
          </a:p>
        </p:txBody>
      </p:sp>
      <p:sp>
        <p:nvSpPr>
          <p:cNvPr id="6" name="Footer Placeholder 5">
            <a:extLst>
              <a:ext uri="{FF2B5EF4-FFF2-40B4-BE49-F238E27FC236}">
                <a16:creationId xmlns:a16="http://schemas.microsoft.com/office/drawing/2014/main" id="{8799882B-BDF8-4C2A-83FD-8BAB32C68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424F0-B606-42A5-9DD5-9FC30E2E4DD7}"/>
              </a:ext>
            </a:extLst>
          </p:cNvPr>
          <p:cNvSpPr>
            <a:spLocks noGrp="1"/>
          </p:cNvSpPr>
          <p:nvPr>
            <p:ph type="sldNum" sz="quarter" idx="12"/>
          </p:nvPr>
        </p:nvSpPr>
        <p:spPr/>
        <p:txBody>
          <a:bodyPr/>
          <a:lstStyle/>
          <a:p>
            <a:fld id="{F827634F-A77E-43CD-B2B1-3D4B24BB8C6D}" type="slidenum">
              <a:rPr lang="en-US" smtClean="0"/>
              <a:t>‹#›</a:t>
            </a:fld>
            <a:endParaRPr lang="en-US"/>
          </a:p>
        </p:txBody>
      </p:sp>
    </p:spTree>
    <p:extLst>
      <p:ext uri="{BB962C8B-B14F-4D97-AF65-F5344CB8AC3E}">
        <p14:creationId xmlns:p14="http://schemas.microsoft.com/office/powerpoint/2010/main" val="320230296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90EC-9B3C-48C9-9402-C2DF1F4A968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FBB62-37C5-4826-8ECF-D75928C8993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F472066-420E-44A1-A982-DE510EDC43D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B844CD-4B0F-465F-9327-A06B878AAF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F4784-5B40-46B0-9624-3384A12F2A8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600A1E-AE50-4B5E-B4EF-C77459B070DB}"/>
              </a:ext>
            </a:extLst>
          </p:cNvPr>
          <p:cNvSpPr>
            <a:spLocks noGrp="1"/>
          </p:cNvSpPr>
          <p:nvPr>
            <p:ph type="dt" sz="half" idx="10"/>
          </p:nvPr>
        </p:nvSpPr>
        <p:spPr/>
        <p:txBody>
          <a:bodyPr/>
          <a:lstStyle/>
          <a:p>
            <a:fld id="{D6EDC403-E906-43D7-975F-69F67B30EB54}" type="datetimeFigureOut">
              <a:rPr lang="en-US" smtClean="0"/>
              <a:t>3/18/2020</a:t>
            </a:fld>
            <a:endParaRPr lang="en-US"/>
          </a:p>
        </p:txBody>
      </p:sp>
      <p:sp>
        <p:nvSpPr>
          <p:cNvPr id="8" name="Footer Placeholder 7">
            <a:extLst>
              <a:ext uri="{FF2B5EF4-FFF2-40B4-BE49-F238E27FC236}">
                <a16:creationId xmlns:a16="http://schemas.microsoft.com/office/drawing/2014/main" id="{26B0DE0B-79D4-451E-A0A9-30A9BF4EED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ACBEEE-A5EA-4207-9951-1E04F13018F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283734060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674F-019A-442A-B247-9940CF5E0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02CAA4-0AFB-4FA3-A30F-2310ACBC3D0E}"/>
              </a:ext>
            </a:extLst>
          </p:cNvPr>
          <p:cNvSpPr>
            <a:spLocks noGrp="1"/>
          </p:cNvSpPr>
          <p:nvPr>
            <p:ph type="dt" sz="half" idx="10"/>
          </p:nvPr>
        </p:nvSpPr>
        <p:spPr/>
        <p:txBody>
          <a:bodyPr/>
          <a:lstStyle/>
          <a:p>
            <a:fld id="{D6EDC403-E906-43D7-975F-69F67B30EB54}" type="datetimeFigureOut">
              <a:rPr lang="en-US" smtClean="0"/>
              <a:t>3/18/2020</a:t>
            </a:fld>
            <a:endParaRPr lang="en-US"/>
          </a:p>
        </p:txBody>
      </p:sp>
      <p:sp>
        <p:nvSpPr>
          <p:cNvPr id="4" name="Footer Placeholder 3">
            <a:extLst>
              <a:ext uri="{FF2B5EF4-FFF2-40B4-BE49-F238E27FC236}">
                <a16:creationId xmlns:a16="http://schemas.microsoft.com/office/drawing/2014/main" id="{B37E7238-C71D-4C63-B3BD-D05D63032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EF77A-54FF-45A1-9F35-A4E554DD9E9B}"/>
              </a:ext>
            </a:extLst>
          </p:cNvPr>
          <p:cNvSpPr>
            <a:spLocks noGrp="1"/>
          </p:cNvSpPr>
          <p:nvPr>
            <p:ph type="sldNum" sz="quarter" idx="12"/>
          </p:nvPr>
        </p:nvSpPr>
        <p:spPr/>
        <p:txBody>
          <a:bodyPr/>
          <a:lstStyle/>
          <a:p>
            <a:fld id="{AF2D7AAC-FC32-4F51-9199-3EEA3D218E29}" type="slidenum">
              <a:rPr lang="en-US" altLang="en-US" smtClean="0"/>
              <a:pPr/>
              <a:t>‹#›</a:t>
            </a:fld>
            <a:endParaRPr lang="en-US" altLang="en-US"/>
          </a:p>
        </p:txBody>
      </p:sp>
    </p:spTree>
    <p:extLst>
      <p:ext uri="{BB962C8B-B14F-4D97-AF65-F5344CB8AC3E}">
        <p14:creationId xmlns:p14="http://schemas.microsoft.com/office/powerpoint/2010/main" val="368619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B05D4-E7CA-4FFC-A7D4-07AFAB6F68B8}"/>
              </a:ext>
            </a:extLst>
          </p:cNvPr>
          <p:cNvSpPr>
            <a:spLocks noGrp="1"/>
          </p:cNvSpPr>
          <p:nvPr>
            <p:ph type="dt" sz="half" idx="10"/>
          </p:nvPr>
        </p:nvSpPr>
        <p:spPr/>
        <p:txBody>
          <a:bodyPr/>
          <a:lstStyle/>
          <a:p>
            <a:fld id="{D6EDC403-E906-43D7-975F-69F67B30EB54}" type="datetimeFigureOut">
              <a:rPr lang="en-US" smtClean="0"/>
              <a:t>3/18/2020</a:t>
            </a:fld>
            <a:endParaRPr lang="en-US"/>
          </a:p>
        </p:txBody>
      </p:sp>
      <p:sp>
        <p:nvSpPr>
          <p:cNvPr id="3" name="Footer Placeholder 2">
            <a:extLst>
              <a:ext uri="{FF2B5EF4-FFF2-40B4-BE49-F238E27FC236}">
                <a16:creationId xmlns:a16="http://schemas.microsoft.com/office/drawing/2014/main" id="{45DA63B5-1AC9-466C-94EB-5FB3AB271B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DDA56-7278-442D-9BB7-15D42DBB40B8}"/>
              </a:ext>
            </a:extLst>
          </p:cNvPr>
          <p:cNvSpPr>
            <a:spLocks noGrp="1"/>
          </p:cNvSpPr>
          <p:nvPr>
            <p:ph type="sldNum" sz="quarter" idx="12"/>
          </p:nvPr>
        </p:nvSpPr>
        <p:spPr/>
        <p:txBody>
          <a:bodyPr/>
          <a:lstStyle/>
          <a:p>
            <a:fld id="{FCB84416-FEB9-41A1-9D63-6765781C86D2}" type="slidenum">
              <a:rPr lang="en-US" altLang="en-US" smtClean="0"/>
              <a:pPr/>
              <a:t>‹#›</a:t>
            </a:fld>
            <a:endParaRPr lang="en-US" altLang="en-US"/>
          </a:p>
        </p:txBody>
      </p:sp>
    </p:spTree>
    <p:extLst>
      <p:ext uri="{BB962C8B-B14F-4D97-AF65-F5344CB8AC3E}">
        <p14:creationId xmlns:p14="http://schemas.microsoft.com/office/powerpoint/2010/main" val="4025006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F85A-CC5B-46BD-87A6-270268FC47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2D28C40-E889-4E44-8C07-38F862BB2B2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4783D-BF6C-4E3F-A1C8-1BAF73D892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30B4DB9-678A-4E61-9274-7DB7D9E6765C}"/>
              </a:ext>
            </a:extLst>
          </p:cNvPr>
          <p:cNvSpPr>
            <a:spLocks noGrp="1"/>
          </p:cNvSpPr>
          <p:nvPr>
            <p:ph type="dt" sz="half" idx="10"/>
          </p:nvPr>
        </p:nvSpPr>
        <p:spPr/>
        <p:txBody>
          <a:bodyPr/>
          <a:lstStyle/>
          <a:p>
            <a:fld id="{D6EDC403-E906-43D7-975F-69F67B30EB54}" type="datetimeFigureOut">
              <a:rPr lang="en-US" smtClean="0"/>
              <a:t>3/18/2020</a:t>
            </a:fld>
            <a:endParaRPr lang="en-US"/>
          </a:p>
        </p:txBody>
      </p:sp>
      <p:sp>
        <p:nvSpPr>
          <p:cNvPr id="6" name="Footer Placeholder 5">
            <a:extLst>
              <a:ext uri="{FF2B5EF4-FFF2-40B4-BE49-F238E27FC236}">
                <a16:creationId xmlns:a16="http://schemas.microsoft.com/office/drawing/2014/main" id="{BD6735D2-0F3F-42A0-8373-B2F6E561D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73D12-292E-4E70-9CA3-F4DABD4D39BF}"/>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40341234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1840-7D4C-4C62-98B7-424C03744A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66B75D4-FE6D-43D8-89CC-692042A361B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A3ADE14-C9C8-4FCC-B823-E29A38BA57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A20015-0477-4ABB-9B65-FE2626D53A38}"/>
              </a:ext>
            </a:extLst>
          </p:cNvPr>
          <p:cNvSpPr>
            <a:spLocks noGrp="1"/>
          </p:cNvSpPr>
          <p:nvPr>
            <p:ph type="dt" sz="half" idx="10"/>
          </p:nvPr>
        </p:nvSpPr>
        <p:spPr/>
        <p:txBody>
          <a:bodyPr/>
          <a:lstStyle/>
          <a:p>
            <a:fld id="{D6EDC403-E906-43D7-975F-69F67B30EB54}" type="datetimeFigureOut">
              <a:rPr lang="en-US" smtClean="0"/>
              <a:t>3/18/2020</a:t>
            </a:fld>
            <a:endParaRPr lang="en-US"/>
          </a:p>
        </p:txBody>
      </p:sp>
      <p:sp>
        <p:nvSpPr>
          <p:cNvPr id="6" name="Footer Placeholder 5">
            <a:extLst>
              <a:ext uri="{FF2B5EF4-FFF2-40B4-BE49-F238E27FC236}">
                <a16:creationId xmlns:a16="http://schemas.microsoft.com/office/drawing/2014/main" id="{63B8B3A9-12CB-4002-8C8F-3F9370DE9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AF24A-79FD-4898-B55D-4B57650B5C9C}"/>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67589190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8652-A8ED-4EF5-BAD2-69D3E3D82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03A05-219E-4504-B9CF-E638AD27E6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685E3-C74C-4BB4-920E-0D6C7E4E21FD}"/>
              </a:ext>
            </a:extLst>
          </p:cNvPr>
          <p:cNvSpPr>
            <a:spLocks noGrp="1"/>
          </p:cNvSpPr>
          <p:nvPr>
            <p:ph type="dt" sz="half" idx="10"/>
          </p:nvPr>
        </p:nvSpPr>
        <p:spPr/>
        <p:txBody>
          <a:bodyPr/>
          <a:lstStyle/>
          <a:p>
            <a:fld id="{D6EDC403-E906-43D7-975F-69F67B30EB54}" type="datetimeFigureOut">
              <a:rPr lang="en-US" smtClean="0"/>
              <a:t>3/18/2020</a:t>
            </a:fld>
            <a:endParaRPr lang="en-US"/>
          </a:p>
        </p:txBody>
      </p:sp>
      <p:sp>
        <p:nvSpPr>
          <p:cNvPr id="5" name="Footer Placeholder 4">
            <a:extLst>
              <a:ext uri="{FF2B5EF4-FFF2-40B4-BE49-F238E27FC236}">
                <a16:creationId xmlns:a16="http://schemas.microsoft.com/office/drawing/2014/main" id="{7208F986-F38E-4257-9FA1-7BB8A0C71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48B1D-64AC-403B-9C1B-482891A882A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330300182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615A4-5D26-4A08-94E4-D7C9947F4C8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15062A-45EA-4C65-9482-D818A49A0EB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E9C13-0624-4953-8A4D-BFF452A136EE}"/>
              </a:ext>
            </a:extLst>
          </p:cNvPr>
          <p:cNvSpPr>
            <a:spLocks noGrp="1"/>
          </p:cNvSpPr>
          <p:nvPr>
            <p:ph type="dt" sz="half" idx="10"/>
          </p:nvPr>
        </p:nvSpPr>
        <p:spPr/>
        <p:txBody>
          <a:bodyPr/>
          <a:lstStyle/>
          <a:p>
            <a:fld id="{D6EDC403-E906-43D7-975F-69F67B30EB54}" type="datetimeFigureOut">
              <a:rPr lang="en-US" smtClean="0"/>
              <a:t>3/18/2020</a:t>
            </a:fld>
            <a:endParaRPr lang="en-US"/>
          </a:p>
        </p:txBody>
      </p:sp>
      <p:sp>
        <p:nvSpPr>
          <p:cNvPr id="5" name="Footer Placeholder 4">
            <a:extLst>
              <a:ext uri="{FF2B5EF4-FFF2-40B4-BE49-F238E27FC236}">
                <a16:creationId xmlns:a16="http://schemas.microsoft.com/office/drawing/2014/main" id="{0EDD8A26-96CF-4B11-887B-112811D53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B68E1-960F-4119-A3A1-6B14C086DA85}"/>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78505652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5737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A3F6911-D7B8-4FE3-AD6F-B1E02F5AAD83}"/>
              </a:ext>
            </a:extLst>
          </p:cNvPr>
          <p:cNvSpPr>
            <a:spLocks noGrp="1" noChangeArrowheads="1"/>
          </p:cNvSpPr>
          <p:nvPr>
            <p:ph type="sldNum" sz="quarter" idx="10"/>
          </p:nvPr>
        </p:nvSpPr>
        <p:spPr>
          <a:ln/>
        </p:spPr>
        <p:txBody>
          <a:bodyPr/>
          <a:lstStyle>
            <a:lvl1pPr>
              <a:defRPr/>
            </a:lvl1pPr>
          </a:lstStyle>
          <a:p>
            <a:fld id="{FCB84416-FEB9-41A1-9D63-6765781C86D2}" type="slidenum">
              <a:rPr lang="en-US" altLang="en-US"/>
              <a:pPr/>
              <a:t>‹#›</a:t>
            </a:fld>
            <a:endParaRPr lang="en-US" altLang="en-US"/>
          </a:p>
        </p:txBody>
      </p:sp>
    </p:spTree>
    <p:extLst>
      <p:ext uri="{BB962C8B-B14F-4D97-AF65-F5344CB8AC3E}">
        <p14:creationId xmlns:p14="http://schemas.microsoft.com/office/powerpoint/2010/main" val="17928515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9FF2-9A9D-4E90-915A-AA7CDB5CBDB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2668A6-A38A-479B-A67A-390C9FF68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A7FC0A-8026-447C-B661-B3D51244DB8C}"/>
              </a:ext>
            </a:extLst>
          </p:cNvPr>
          <p:cNvSpPr>
            <a:spLocks noGrp="1"/>
          </p:cNvSpPr>
          <p:nvPr>
            <p:ph type="dt" sz="half" idx="10"/>
          </p:nvPr>
        </p:nvSpPr>
        <p:spPr/>
        <p:txBody>
          <a:bodyPr/>
          <a:lstStyle/>
          <a:p>
            <a:fld id="{1C632719-BA03-4315-84EF-608B88E59956}" type="datetimeFigureOut">
              <a:rPr lang="en-US" smtClean="0"/>
              <a:t>3/18/2020</a:t>
            </a:fld>
            <a:endParaRPr lang="en-US"/>
          </a:p>
        </p:txBody>
      </p:sp>
      <p:sp>
        <p:nvSpPr>
          <p:cNvPr id="5" name="Footer Placeholder 4">
            <a:extLst>
              <a:ext uri="{FF2B5EF4-FFF2-40B4-BE49-F238E27FC236}">
                <a16:creationId xmlns:a16="http://schemas.microsoft.com/office/drawing/2014/main" id="{78736A35-87DD-4DEA-9CBF-953D965E1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2C875-2D76-4D57-ABBE-D66C26E8538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238370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2F39-F0FC-42BE-B424-2584411F2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DE130-4014-4768-A480-593F96036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C63AD-EE38-406D-A36D-6FC3366A709C}"/>
              </a:ext>
            </a:extLst>
          </p:cNvPr>
          <p:cNvSpPr>
            <a:spLocks noGrp="1"/>
          </p:cNvSpPr>
          <p:nvPr>
            <p:ph type="dt" sz="half" idx="10"/>
          </p:nvPr>
        </p:nvSpPr>
        <p:spPr/>
        <p:txBody>
          <a:bodyPr/>
          <a:lstStyle/>
          <a:p>
            <a:fld id="{1C632719-BA03-4315-84EF-608B88E59956}" type="datetimeFigureOut">
              <a:rPr lang="en-US" smtClean="0"/>
              <a:t>3/18/2020</a:t>
            </a:fld>
            <a:endParaRPr lang="en-US"/>
          </a:p>
        </p:txBody>
      </p:sp>
      <p:sp>
        <p:nvSpPr>
          <p:cNvPr id="5" name="Footer Placeholder 4">
            <a:extLst>
              <a:ext uri="{FF2B5EF4-FFF2-40B4-BE49-F238E27FC236}">
                <a16:creationId xmlns:a16="http://schemas.microsoft.com/office/drawing/2014/main" id="{32D9DA74-F3B8-450E-9D58-BF430D985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B6B80-2571-4649-899B-D060FB49B41F}"/>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52247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C867-44DA-402D-9BEC-FD28CFB3B9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AED04B-687D-43AF-A9AA-8E0EA21C87C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982D6-8740-4D2F-9BCB-DFA2DED1DE07}"/>
              </a:ext>
            </a:extLst>
          </p:cNvPr>
          <p:cNvSpPr>
            <a:spLocks noGrp="1"/>
          </p:cNvSpPr>
          <p:nvPr>
            <p:ph type="dt" sz="half" idx="10"/>
          </p:nvPr>
        </p:nvSpPr>
        <p:spPr/>
        <p:txBody>
          <a:bodyPr/>
          <a:lstStyle/>
          <a:p>
            <a:fld id="{1C632719-BA03-4315-84EF-608B88E59956}" type="datetimeFigureOut">
              <a:rPr lang="en-US" smtClean="0"/>
              <a:t>3/18/2020</a:t>
            </a:fld>
            <a:endParaRPr lang="en-US"/>
          </a:p>
        </p:txBody>
      </p:sp>
      <p:sp>
        <p:nvSpPr>
          <p:cNvPr id="5" name="Footer Placeholder 4">
            <a:extLst>
              <a:ext uri="{FF2B5EF4-FFF2-40B4-BE49-F238E27FC236}">
                <a16:creationId xmlns:a16="http://schemas.microsoft.com/office/drawing/2014/main" id="{B09C3A4F-3CDF-40C7-95ED-97FB273E2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5694C-A1AB-456E-9070-56EED14FEC9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7630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5246-F5CC-4C44-BA27-AB707B61C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ECAE3-C9CB-4FAF-A27A-E37F226FE9D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D30A9-F0AE-437E-B25A-32D962485E8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6D12D3-C908-4C32-9AD9-7E08C81E3FBB}"/>
              </a:ext>
            </a:extLst>
          </p:cNvPr>
          <p:cNvSpPr>
            <a:spLocks noGrp="1"/>
          </p:cNvSpPr>
          <p:nvPr>
            <p:ph type="dt" sz="half" idx="10"/>
          </p:nvPr>
        </p:nvSpPr>
        <p:spPr/>
        <p:txBody>
          <a:bodyPr/>
          <a:lstStyle/>
          <a:p>
            <a:fld id="{1C632719-BA03-4315-84EF-608B88E59956}" type="datetimeFigureOut">
              <a:rPr lang="en-US" smtClean="0"/>
              <a:t>3/18/2020</a:t>
            </a:fld>
            <a:endParaRPr lang="en-US"/>
          </a:p>
        </p:txBody>
      </p:sp>
      <p:sp>
        <p:nvSpPr>
          <p:cNvPr id="6" name="Footer Placeholder 5">
            <a:extLst>
              <a:ext uri="{FF2B5EF4-FFF2-40B4-BE49-F238E27FC236}">
                <a16:creationId xmlns:a16="http://schemas.microsoft.com/office/drawing/2014/main" id="{69FA79DE-3640-47EF-AEA8-8662A473B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E7272-3D35-4101-8201-394F172AC48D}"/>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698086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1443-6801-42EB-AB4A-D7CBE2DCE8F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D5413-4C0E-4B3B-B077-7D5140C5DE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60A593-AE84-4193-8B06-88EDC8B8F11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41AAFB-7459-4E37-B02A-28C56F55428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94BC70-ECDE-4B39-A52D-03E365E0B15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F55E0-F89A-4EBA-81DD-8E223028338C}"/>
              </a:ext>
            </a:extLst>
          </p:cNvPr>
          <p:cNvSpPr>
            <a:spLocks noGrp="1"/>
          </p:cNvSpPr>
          <p:nvPr>
            <p:ph type="dt" sz="half" idx="10"/>
          </p:nvPr>
        </p:nvSpPr>
        <p:spPr/>
        <p:txBody>
          <a:bodyPr/>
          <a:lstStyle/>
          <a:p>
            <a:fld id="{1C632719-BA03-4315-84EF-608B88E59956}" type="datetimeFigureOut">
              <a:rPr lang="en-US" smtClean="0"/>
              <a:t>3/18/2020</a:t>
            </a:fld>
            <a:endParaRPr lang="en-US"/>
          </a:p>
        </p:txBody>
      </p:sp>
      <p:sp>
        <p:nvSpPr>
          <p:cNvPr id="8" name="Footer Placeholder 7">
            <a:extLst>
              <a:ext uri="{FF2B5EF4-FFF2-40B4-BE49-F238E27FC236}">
                <a16:creationId xmlns:a16="http://schemas.microsoft.com/office/drawing/2014/main" id="{01BA60DD-2814-477D-988C-F78D79ECB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A95C80-754B-470A-AA05-A9FBB954788C}"/>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091037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3CFF-4E27-4530-85E0-A9A9E1993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D1185D-21FB-411C-A9B0-07159739F080}"/>
              </a:ext>
            </a:extLst>
          </p:cNvPr>
          <p:cNvSpPr>
            <a:spLocks noGrp="1"/>
          </p:cNvSpPr>
          <p:nvPr>
            <p:ph type="dt" sz="half" idx="10"/>
          </p:nvPr>
        </p:nvSpPr>
        <p:spPr/>
        <p:txBody>
          <a:bodyPr/>
          <a:lstStyle/>
          <a:p>
            <a:fld id="{1C632719-BA03-4315-84EF-608B88E59956}" type="datetimeFigureOut">
              <a:rPr lang="en-US" smtClean="0"/>
              <a:t>3/18/2020</a:t>
            </a:fld>
            <a:endParaRPr lang="en-US"/>
          </a:p>
        </p:txBody>
      </p:sp>
      <p:sp>
        <p:nvSpPr>
          <p:cNvPr id="4" name="Footer Placeholder 3">
            <a:extLst>
              <a:ext uri="{FF2B5EF4-FFF2-40B4-BE49-F238E27FC236}">
                <a16:creationId xmlns:a16="http://schemas.microsoft.com/office/drawing/2014/main" id="{EB8A7C96-2446-48D2-957C-7981AB4F1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0F52F1-FEB1-4CF4-8815-610B6458C68E}"/>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552011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F791EB-5D81-4A7A-8E01-82910FE50514}"/>
              </a:ext>
            </a:extLst>
          </p:cNvPr>
          <p:cNvSpPr>
            <a:spLocks noGrp="1"/>
          </p:cNvSpPr>
          <p:nvPr>
            <p:ph type="dt" sz="half" idx="10"/>
          </p:nvPr>
        </p:nvSpPr>
        <p:spPr/>
        <p:txBody>
          <a:bodyPr/>
          <a:lstStyle/>
          <a:p>
            <a:fld id="{1C632719-BA03-4315-84EF-608B88E59956}" type="datetimeFigureOut">
              <a:rPr lang="en-US" smtClean="0"/>
              <a:t>3/18/2020</a:t>
            </a:fld>
            <a:endParaRPr lang="en-US"/>
          </a:p>
        </p:txBody>
      </p:sp>
      <p:sp>
        <p:nvSpPr>
          <p:cNvPr id="3" name="Footer Placeholder 2">
            <a:extLst>
              <a:ext uri="{FF2B5EF4-FFF2-40B4-BE49-F238E27FC236}">
                <a16:creationId xmlns:a16="http://schemas.microsoft.com/office/drawing/2014/main" id="{1D696066-533A-4479-8928-5DE4DFE20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4F15A-9232-4637-911E-A76711F03A7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925973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FE88-898F-4C2A-B0A3-934F46155DC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D0916-9959-4EEE-B3FA-9365832FD88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410CD3-1B21-4B13-A742-4AC0465503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0E458-09C9-4963-A504-DA59B3BB2166}"/>
              </a:ext>
            </a:extLst>
          </p:cNvPr>
          <p:cNvSpPr>
            <a:spLocks noGrp="1"/>
          </p:cNvSpPr>
          <p:nvPr>
            <p:ph type="dt" sz="half" idx="10"/>
          </p:nvPr>
        </p:nvSpPr>
        <p:spPr/>
        <p:txBody>
          <a:bodyPr/>
          <a:lstStyle/>
          <a:p>
            <a:fld id="{1C632719-BA03-4315-84EF-608B88E59956}" type="datetimeFigureOut">
              <a:rPr lang="en-US" smtClean="0"/>
              <a:t>3/18/2020</a:t>
            </a:fld>
            <a:endParaRPr lang="en-US"/>
          </a:p>
        </p:txBody>
      </p:sp>
      <p:sp>
        <p:nvSpPr>
          <p:cNvPr id="6" name="Footer Placeholder 5">
            <a:extLst>
              <a:ext uri="{FF2B5EF4-FFF2-40B4-BE49-F238E27FC236}">
                <a16:creationId xmlns:a16="http://schemas.microsoft.com/office/drawing/2014/main" id="{F0A7B025-DD0D-42F0-926A-A3801E2FE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D63A3-8A12-4DDE-B56C-6854CB53184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39396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B80A-1D7C-4B4A-84CF-F1732A0F90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D74C9F-27DF-4B83-AE78-F2377B15AB0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A97196-576B-487E-9BFB-5AC37D8E80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55500-3C8E-4061-AB01-D01FA8A4629D}"/>
              </a:ext>
            </a:extLst>
          </p:cNvPr>
          <p:cNvSpPr>
            <a:spLocks noGrp="1"/>
          </p:cNvSpPr>
          <p:nvPr>
            <p:ph type="dt" sz="half" idx="10"/>
          </p:nvPr>
        </p:nvSpPr>
        <p:spPr/>
        <p:txBody>
          <a:bodyPr/>
          <a:lstStyle/>
          <a:p>
            <a:fld id="{1C632719-BA03-4315-84EF-608B88E59956}" type="datetimeFigureOut">
              <a:rPr lang="en-US" smtClean="0"/>
              <a:t>3/18/2020</a:t>
            </a:fld>
            <a:endParaRPr lang="en-US"/>
          </a:p>
        </p:txBody>
      </p:sp>
      <p:sp>
        <p:nvSpPr>
          <p:cNvPr id="6" name="Footer Placeholder 5">
            <a:extLst>
              <a:ext uri="{FF2B5EF4-FFF2-40B4-BE49-F238E27FC236}">
                <a16:creationId xmlns:a16="http://schemas.microsoft.com/office/drawing/2014/main" id="{466054D8-47DA-43B3-8F31-CB66C13F2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25D5E-2910-4199-AE45-6E162BE5560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096778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7495-75EE-4DF1-A20F-10E11FBA79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2B2F2-5044-4041-B736-F76B072342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DEC45-12F7-47C7-BCAE-6CD25D8C3949}"/>
              </a:ext>
            </a:extLst>
          </p:cNvPr>
          <p:cNvSpPr>
            <a:spLocks noGrp="1"/>
          </p:cNvSpPr>
          <p:nvPr>
            <p:ph type="dt" sz="half" idx="10"/>
          </p:nvPr>
        </p:nvSpPr>
        <p:spPr/>
        <p:txBody>
          <a:bodyPr/>
          <a:lstStyle/>
          <a:p>
            <a:fld id="{1C632719-BA03-4315-84EF-608B88E59956}" type="datetimeFigureOut">
              <a:rPr lang="en-US" smtClean="0"/>
              <a:t>3/18/2020</a:t>
            </a:fld>
            <a:endParaRPr lang="en-US"/>
          </a:p>
        </p:txBody>
      </p:sp>
      <p:sp>
        <p:nvSpPr>
          <p:cNvPr id="5" name="Footer Placeholder 4">
            <a:extLst>
              <a:ext uri="{FF2B5EF4-FFF2-40B4-BE49-F238E27FC236}">
                <a16:creationId xmlns:a16="http://schemas.microsoft.com/office/drawing/2014/main" id="{33F3DC43-6173-4BC3-B824-BA75A8592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C70BB-34F1-409F-B0FA-C506AB7AB7B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6785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41138EC2-1586-4C74-B83E-E938713D7516}"/>
              </a:ext>
            </a:extLst>
          </p:cNvPr>
          <p:cNvSpPr>
            <a:spLocks noGrp="1" noChangeArrowheads="1"/>
          </p:cNvSpPr>
          <p:nvPr>
            <p:ph type="sldNum" sz="quarter" idx="10"/>
          </p:nvPr>
        </p:nvSpPr>
        <p:spPr>
          <a:ln/>
        </p:spPr>
        <p:txBody>
          <a:bodyPr/>
          <a:lstStyle>
            <a:lvl1pPr>
              <a:defRPr/>
            </a:lvl1pPr>
          </a:lstStyle>
          <a:p>
            <a:fld id="{F78B4D30-4F27-4100-80FA-2A75E79EAEEF}" type="slidenum">
              <a:rPr lang="en-US" altLang="en-US"/>
              <a:pPr/>
              <a:t>‹#›</a:t>
            </a:fld>
            <a:endParaRPr lang="en-US" altLang="en-US"/>
          </a:p>
        </p:txBody>
      </p:sp>
    </p:spTree>
    <p:extLst>
      <p:ext uri="{BB962C8B-B14F-4D97-AF65-F5344CB8AC3E}">
        <p14:creationId xmlns:p14="http://schemas.microsoft.com/office/powerpoint/2010/main" val="13400985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B2FC4-C8A2-4AA1-868E-BB409D71D8B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4A09B6-51E4-4CA2-9B52-BA660E40E846}"/>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4EADB-ED1C-4A71-940D-6D2648AB6D02}"/>
              </a:ext>
            </a:extLst>
          </p:cNvPr>
          <p:cNvSpPr>
            <a:spLocks noGrp="1"/>
          </p:cNvSpPr>
          <p:nvPr>
            <p:ph type="dt" sz="half" idx="10"/>
          </p:nvPr>
        </p:nvSpPr>
        <p:spPr/>
        <p:txBody>
          <a:bodyPr/>
          <a:lstStyle/>
          <a:p>
            <a:fld id="{1C632719-BA03-4315-84EF-608B88E59956}" type="datetimeFigureOut">
              <a:rPr lang="en-US" smtClean="0"/>
              <a:t>3/18/2020</a:t>
            </a:fld>
            <a:endParaRPr lang="en-US"/>
          </a:p>
        </p:txBody>
      </p:sp>
      <p:sp>
        <p:nvSpPr>
          <p:cNvPr id="5" name="Footer Placeholder 4">
            <a:extLst>
              <a:ext uri="{FF2B5EF4-FFF2-40B4-BE49-F238E27FC236}">
                <a16:creationId xmlns:a16="http://schemas.microsoft.com/office/drawing/2014/main" id="{1F5D118A-F7D1-41E4-BF5A-F62A4E11C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C90ED-EDF4-462D-A4DD-B2D4238C28D0}"/>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870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4285202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2360088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620729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300472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632812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34070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12028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82280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9241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295400"/>
            <a:ext cx="8763000" cy="4724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
            <a:extLst>
              <a:ext uri="{FF2B5EF4-FFF2-40B4-BE49-F238E27FC236}">
                <a16:creationId xmlns:a16="http://schemas.microsoft.com/office/drawing/2014/main" id="{6054DF30-0452-4113-A757-E9F0C8341DBA}"/>
              </a:ext>
            </a:extLst>
          </p:cNvPr>
          <p:cNvSpPr>
            <a:spLocks noGrp="1" noChangeArrowheads="1"/>
          </p:cNvSpPr>
          <p:nvPr>
            <p:ph type="sldNum" sz="quarter" idx="10"/>
          </p:nvPr>
        </p:nvSpPr>
        <p:spPr>
          <a:ln/>
        </p:spPr>
        <p:txBody>
          <a:bodyPr/>
          <a:lstStyle>
            <a:lvl1pPr>
              <a:defRPr/>
            </a:lvl1pPr>
          </a:lstStyle>
          <a:p>
            <a:fld id="{71A14D94-EA6D-4964-92BE-3D7D358FD7CC}" type="slidenum">
              <a:rPr lang="en-US" altLang="en-US"/>
              <a:pPr/>
              <a:t>‹#›</a:t>
            </a:fld>
            <a:endParaRPr lang="en-US" altLang="en-US"/>
          </a:p>
        </p:txBody>
      </p:sp>
    </p:spTree>
    <p:extLst>
      <p:ext uri="{BB962C8B-B14F-4D97-AF65-F5344CB8AC3E}">
        <p14:creationId xmlns:p14="http://schemas.microsoft.com/office/powerpoint/2010/main" val="263899273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931615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273821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76846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953715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53971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2871877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22036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3/18/2020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4014625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389510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20668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a:extLst>
              <a:ext uri="{FF2B5EF4-FFF2-40B4-BE49-F238E27FC236}">
                <a16:creationId xmlns:a16="http://schemas.microsoft.com/office/drawing/2014/main" id="{A8239BF8-7B4C-4EC8-ABB5-6D5D69D0E4B5}"/>
              </a:ext>
            </a:extLst>
          </p:cNvPr>
          <p:cNvSpPr>
            <a:spLocks noGrp="1" noChangeArrowheads="1"/>
          </p:cNvSpPr>
          <p:nvPr>
            <p:ph type="sldNum" sz="quarter" idx="10"/>
          </p:nvPr>
        </p:nvSpPr>
        <p:spPr>
          <a:ln/>
        </p:spPr>
        <p:txBody>
          <a:bodyPr/>
          <a:lstStyle>
            <a:lvl1pPr>
              <a:defRPr/>
            </a:lvl1pPr>
          </a:lstStyle>
          <a:p>
            <a:fld id="{F1FA64EC-2E7B-4E69-9AB3-679116107C23}" type="slidenum">
              <a:rPr lang="en-US" altLang="en-US"/>
              <a:pPr/>
              <a:t>‹#›</a:t>
            </a:fld>
            <a:endParaRPr lang="en-US" altLang="en-US"/>
          </a:p>
        </p:txBody>
      </p:sp>
    </p:spTree>
    <p:extLst>
      <p:ext uri="{BB962C8B-B14F-4D97-AF65-F5344CB8AC3E}">
        <p14:creationId xmlns:p14="http://schemas.microsoft.com/office/powerpoint/2010/main" val="347544488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1789511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3626561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457654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87575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34259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921178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01683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106241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42117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416881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10400" cy="914400"/>
          </a:xfrm>
        </p:spPr>
        <p:txBody>
          <a:bodyPr/>
          <a:lstStyle/>
          <a:p>
            <a:r>
              <a:rPr lang="en-US"/>
              <a:t>Click to edit Master title style</a:t>
            </a:r>
          </a:p>
        </p:txBody>
      </p:sp>
      <p:sp>
        <p:nvSpPr>
          <p:cNvPr id="3" name="Text Placeholder 2"/>
          <p:cNvSpPr>
            <a:spLocks noGrp="1"/>
          </p:cNvSpPr>
          <p:nvPr>
            <p:ph type="body" sz="half" idx="1"/>
          </p:nvPr>
        </p:nvSpPr>
        <p:spPr>
          <a:xfrm>
            <a:off x="22098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903045"/>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3061446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1474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4043041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71303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BA Logo Slide">
    <p:bg>
      <p:bgPr>
        <a:solidFill>
          <a:srgbClr val="003F80"/>
        </a:solidFill>
        <a:effectLst/>
      </p:bgPr>
    </p:bg>
    <p:spTree>
      <p:nvGrpSpPr>
        <p:cNvPr id="1" name=""/>
        <p:cNvGrpSpPr/>
        <p:nvPr/>
      </p:nvGrpSpPr>
      <p:grpSpPr>
        <a:xfrm>
          <a:off x="0" y="0"/>
          <a:ext cx="0" cy="0"/>
          <a:chOff x="0" y="0"/>
          <a:chExt cx="0" cy="0"/>
        </a:xfrm>
      </p:grpSpPr>
      <p:pic>
        <p:nvPicPr>
          <p:cNvPr id="7" name="Picture 6" descr="SBA Logo">
            <a:extLst>
              <a:ext uri="{FF2B5EF4-FFF2-40B4-BE49-F238E27FC236}">
                <a16:creationId xmlns:a16="http://schemas.microsoft.com/office/drawing/2014/main" id="{4A7BA6A9-732F-DD4D-A79A-0CD8BD766550}"/>
              </a:ext>
            </a:extLst>
          </p:cNvPr>
          <p:cNvPicPr>
            <a:picLocks noChangeAspect="1"/>
          </p:cNvPicPr>
          <p:nvPr userDrawn="1"/>
        </p:nvPicPr>
        <p:blipFill rotWithShape="1">
          <a:blip r:embed="rId2"/>
          <a:srcRect b="26065"/>
          <a:stretch/>
        </p:blipFill>
        <p:spPr>
          <a:xfrm>
            <a:off x="3319040" y="1606514"/>
            <a:ext cx="2505920" cy="2694899"/>
          </a:xfrm>
          <a:prstGeom prst="rect">
            <a:avLst/>
          </a:prstGeom>
        </p:spPr>
      </p:pic>
      <p:sp>
        <p:nvSpPr>
          <p:cNvPr id="5" name="Title 4">
            <a:extLst>
              <a:ext uri="{FF2B5EF4-FFF2-40B4-BE49-F238E27FC236}">
                <a16:creationId xmlns:a16="http://schemas.microsoft.com/office/drawing/2014/main" id="{3F5AF672-AB1A-4FAA-A544-8D76025A1BF9}"/>
              </a:ext>
            </a:extLst>
          </p:cNvPr>
          <p:cNvSpPr>
            <a:spLocks noGrp="1"/>
          </p:cNvSpPr>
          <p:nvPr>
            <p:ph type="title" hasCustomPrompt="1"/>
          </p:nvPr>
        </p:nvSpPr>
        <p:spPr/>
        <p:txBody>
          <a:bodyPr/>
          <a:lstStyle>
            <a:lvl1pPr>
              <a:defRPr/>
            </a:lvl1pPr>
          </a:lstStyle>
          <a:p>
            <a:r>
              <a:rPr lang="en-US" dirty="0"/>
              <a:t>Click to edit </a:t>
            </a:r>
            <a:r>
              <a:rPr lang="en-US" dirty="0" err="1"/>
              <a:t>MaTestster</a:t>
            </a:r>
            <a:r>
              <a:rPr lang="en-US" dirty="0"/>
              <a:t> title style</a:t>
            </a:r>
          </a:p>
        </p:txBody>
      </p:sp>
    </p:spTree>
    <p:extLst>
      <p:ext uri="{BB962C8B-B14F-4D97-AF65-F5344CB8AC3E}">
        <p14:creationId xmlns:p14="http://schemas.microsoft.com/office/powerpoint/2010/main" val="16367549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3655288" y="686745"/>
            <a:ext cx="1833425" cy="673869"/>
          </a:xfrm>
          <a:prstGeom prst="rect">
            <a:avLst/>
          </a:prstGeom>
        </p:spPr>
      </p:pic>
      <p:sp>
        <p:nvSpPr>
          <p:cNvPr id="8" name="Text Placeholder 7"/>
          <p:cNvSpPr>
            <a:spLocks noGrp="1"/>
          </p:cNvSpPr>
          <p:nvPr>
            <p:ph type="body" sz="quarter" idx="10" hasCustomPrompt="1"/>
          </p:nvPr>
        </p:nvSpPr>
        <p:spPr>
          <a:xfrm>
            <a:off x="1143000" y="3748089"/>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6279163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3655288" y="686745"/>
            <a:ext cx="1833425" cy="673869"/>
          </a:xfrm>
          <a:prstGeom prst="rect">
            <a:avLst/>
          </a:prstGeom>
        </p:spPr>
      </p:pic>
      <p:sp>
        <p:nvSpPr>
          <p:cNvPr id="8" name="Text Placeholder 7"/>
          <p:cNvSpPr>
            <a:spLocks noGrp="1"/>
          </p:cNvSpPr>
          <p:nvPr>
            <p:ph type="body" sz="quarter" idx="10" hasCustomPrompt="1"/>
          </p:nvPr>
        </p:nvSpPr>
        <p:spPr>
          <a:xfrm>
            <a:off x="1143000" y="4327256"/>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9088147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036" y="683381"/>
            <a:ext cx="1805926" cy="661370"/>
          </a:xfrm>
          <a:prstGeom prst="rect">
            <a:avLst/>
          </a:prstGeom>
        </p:spPr>
      </p:pic>
      <p:sp>
        <p:nvSpPr>
          <p:cNvPr id="9" name="Text Placeholder 7"/>
          <p:cNvSpPr>
            <a:spLocks noGrp="1"/>
          </p:cNvSpPr>
          <p:nvPr>
            <p:ph type="body" sz="quarter" idx="10" hasCustomPrompt="1"/>
          </p:nvPr>
        </p:nvSpPr>
        <p:spPr>
          <a:xfrm>
            <a:off x="1143000" y="3748089"/>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25006962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036" y="683381"/>
            <a:ext cx="1805926" cy="661370"/>
          </a:xfrm>
          <a:prstGeom prst="rect">
            <a:avLst/>
          </a:prstGeom>
        </p:spPr>
      </p:pic>
      <p:sp>
        <p:nvSpPr>
          <p:cNvPr id="9" name="Text Placeholder 7"/>
          <p:cNvSpPr>
            <a:spLocks noGrp="1"/>
          </p:cNvSpPr>
          <p:nvPr>
            <p:ph type="body" sz="quarter" idx="10" hasCustomPrompt="1"/>
          </p:nvPr>
        </p:nvSpPr>
        <p:spPr>
          <a:xfrm>
            <a:off x="1143000" y="4327256"/>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9070826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Chapter Slide - Screen Only">
    <p:bg>
      <p:bgPr>
        <a:solidFill>
          <a:srgbClr val="007EB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5685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467900"/>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4136932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5"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3"/>
            <a:ext cx="6944810" cy="1500187"/>
          </a:xfrm>
        </p:spPr>
        <p:txBody>
          <a:bodyPr/>
          <a:lstStyle>
            <a:lvl1pPr marL="0" indent="0" algn="ctr">
              <a:buNone/>
              <a:defRPr sz="18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March 18,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0061968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530650"/>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390920" y="6194301"/>
            <a:ext cx="1795815" cy="365125"/>
          </a:xfrm>
        </p:spPr>
        <p:txBody>
          <a:bodyPr/>
          <a:lstStyle/>
          <a:p>
            <a:fld id="{5C63769D-CC2F-864E-9501-A077951EC7AD}" type="datetime4">
              <a:rPr lang="en-US" smtClean="0"/>
              <a:t>March 18, 2020</a:t>
            </a:fld>
            <a:endParaRPr lang="en-US"/>
          </a:p>
        </p:txBody>
      </p:sp>
      <p:sp>
        <p:nvSpPr>
          <p:cNvPr id="9" name="Footer Placeholder 5"/>
          <p:cNvSpPr>
            <a:spLocks noGrp="1"/>
          </p:cNvSpPr>
          <p:nvPr>
            <p:ph type="ftr" sz="quarter" idx="11"/>
          </p:nvPr>
        </p:nvSpPr>
        <p:spPr>
          <a:xfrm>
            <a:off x="3028950" y="6194301"/>
            <a:ext cx="3086100" cy="365125"/>
          </a:xfrm>
        </p:spPr>
        <p:txBody>
          <a:bodyPr/>
          <a:lstStyle/>
          <a:p>
            <a:endParaRPr lang="en-US"/>
          </a:p>
        </p:txBody>
      </p:sp>
      <p:sp>
        <p:nvSpPr>
          <p:cNvPr id="10" name="Slide Number Placeholder 6"/>
          <p:cNvSpPr>
            <a:spLocks noGrp="1"/>
          </p:cNvSpPr>
          <p:nvPr>
            <p:ph type="sldNum" sz="quarter" idx="12"/>
          </p:nvPr>
        </p:nvSpPr>
        <p:spPr>
          <a:xfrm>
            <a:off x="6796510" y="6194301"/>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1129555"/>
            <a:ext cx="7886700" cy="696071"/>
          </a:xfrm>
        </p:spPr>
        <p:txBody>
          <a:bodyPr>
            <a:normAutofit/>
          </a:bodyPr>
          <a:lstStyle>
            <a:lvl1pPr marL="0" indent="0" algn="ctr">
              <a:buNone/>
              <a:defRPr sz="1575" b="1">
                <a:solidFill>
                  <a:srgbClr val="89898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1777958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March 18,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296208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528918"/>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586908"/>
          </a:xfrm>
        </p:spPr>
        <p:txBody>
          <a:bodyPr anchor="b">
            <a:normAutofit/>
          </a:bodyPr>
          <a:lstStyle>
            <a:lvl1pPr marL="0" indent="0">
              <a:buNone/>
              <a:defRPr sz="2100" b="1">
                <a:solidFill>
                  <a:srgbClr val="8989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March 18,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6848827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March 18,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4880829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March 18,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39551180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March 18,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5632600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March 18,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26"/>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08470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726E-D25A-4E8D-AC12-E9612E41B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3BD9B26-94CE-493D-9F95-7171C4A17C2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6DB7D1-F9ED-4AA6-B158-F42A9F3DC5F8}"/>
              </a:ext>
            </a:extLst>
          </p:cNvPr>
          <p:cNvSpPr>
            <a:spLocks noGrp="1"/>
          </p:cNvSpPr>
          <p:nvPr>
            <p:ph type="dt" sz="half" idx="10"/>
          </p:nvPr>
        </p:nvSpPr>
        <p:spPr/>
        <p:txBody>
          <a:bodyPr/>
          <a:lstStyle/>
          <a:p>
            <a:fld id="{D6EDC403-E906-43D7-975F-69F67B30EB54}" type="datetimeFigureOut">
              <a:rPr lang="en-US" smtClean="0"/>
              <a:t>3/18/2020</a:t>
            </a:fld>
            <a:endParaRPr lang="en-US"/>
          </a:p>
        </p:txBody>
      </p:sp>
      <p:sp>
        <p:nvSpPr>
          <p:cNvPr id="5" name="Footer Placeholder 4">
            <a:extLst>
              <a:ext uri="{FF2B5EF4-FFF2-40B4-BE49-F238E27FC236}">
                <a16:creationId xmlns:a16="http://schemas.microsoft.com/office/drawing/2014/main" id="{0AA1D2B8-4301-4716-8967-16E7F2BCB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DE655-DFB3-4D1F-A5B3-D235A665B693}"/>
              </a:ext>
            </a:extLst>
          </p:cNvPr>
          <p:cNvSpPr>
            <a:spLocks noGrp="1"/>
          </p:cNvSpPr>
          <p:nvPr>
            <p:ph type="sldNum" sz="quarter" idx="12"/>
          </p:nvPr>
        </p:nvSpPr>
        <p:spPr/>
        <p:txBody>
          <a:bodyPr/>
          <a:lstStyle/>
          <a:p>
            <a:fld id="{F1FA64EC-2E7B-4E69-9AB3-679116107C23}" type="slidenum">
              <a:rPr lang="en-US" altLang="en-US" smtClean="0"/>
              <a:pPr/>
              <a:t>‹#›</a:t>
            </a:fld>
            <a:endParaRPr lang="en-US" altLang="en-US"/>
          </a:p>
        </p:txBody>
      </p:sp>
    </p:spTree>
    <p:extLst>
      <p:ext uri="{BB962C8B-B14F-4D97-AF65-F5344CB8AC3E}">
        <p14:creationId xmlns:p14="http://schemas.microsoft.com/office/powerpoint/2010/main" val="165196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3/18/2020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15530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3.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6.emf"/><Relationship Id="rId2" Type="http://schemas.openxmlformats.org/officeDocument/2006/relationships/slideLayout" Target="../slideLayouts/slideLayout65.xml"/><Relationship Id="rId16" Type="http://schemas.openxmlformats.org/officeDocument/2006/relationships/theme" Target="../theme/theme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9" descr="&#10;SBA_bg.jpg                                                     000C8D08Macintosh HD                   C4E0376D:">
            <a:extLst>
              <a:ext uri="{FF2B5EF4-FFF2-40B4-BE49-F238E27FC236}">
                <a16:creationId xmlns:a16="http://schemas.microsoft.com/office/drawing/2014/main" id="{03F2B586-FCB5-405D-98E3-69D7B948A0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25555"/>
          <a:stretch>
            <a:fillRect/>
          </a:stretch>
        </p:blipFill>
        <p:spPr bwMode="auto">
          <a:xfrm>
            <a:off x="0" y="1295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7">
            <a:extLst>
              <a:ext uri="{FF2B5EF4-FFF2-40B4-BE49-F238E27FC236}">
                <a16:creationId xmlns:a16="http://schemas.microsoft.com/office/drawing/2014/main" id="{F15F87D5-265C-446E-906B-71D9CC4A5F56}"/>
              </a:ext>
            </a:extLst>
          </p:cNvPr>
          <p:cNvSpPr>
            <a:spLocks noChangeArrowheads="1"/>
          </p:cNvSpPr>
          <p:nvPr/>
        </p:nvSpPr>
        <p:spPr bwMode="auto">
          <a:xfrm>
            <a:off x="0" y="0"/>
            <a:ext cx="9144000" cy="914400"/>
          </a:xfrm>
          <a:prstGeom prst="rect">
            <a:avLst/>
          </a:prstGeom>
          <a:solidFill>
            <a:srgbClr val="2BAF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latin typeface="Arial Narrow" pitchFamily="34" charset="0"/>
            </a:endParaRPr>
          </a:p>
        </p:txBody>
      </p:sp>
      <p:sp>
        <p:nvSpPr>
          <p:cNvPr id="1028" name="Rectangle 28">
            <a:extLst>
              <a:ext uri="{FF2B5EF4-FFF2-40B4-BE49-F238E27FC236}">
                <a16:creationId xmlns:a16="http://schemas.microsoft.com/office/drawing/2014/main" id="{1D5884FE-BE7D-428F-B09B-B8D866D9CE48}"/>
              </a:ext>
            </a:extLst>
          </p:cNvPr>
          <p:cNvSpPr>
            <a:spLocks noChangeArrowheads="1"/>
          </p:cNvSpPr>
          <p:nvPr/>
        </p:nvSpPr>
        <p:spPr bwMode="auto">
          <a:xfrm>
            <a:off x="0" y="6324600"/>
            <a:ext cx="9144000" cy="5334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
        <p:nvSpPr>
          <p:cNvPr id="1029" name="Rectangle 2">
            <a:extLst>
              <a:ext uri="{FF2B5EF4-FFF2-40B4-BE49-F238E27FC236}">
                <a16:creationId xmlns:a16="http://schemas.microsoft.com/office/drawing/2014/main" id="{50B28F48-728E-485D-8EAB-B0971B660E36}"/>
              </a:ext>
            </a:extLst>
          </p:cNvPr>
          <p:cNvSpPr>
            <a:spLocks noGrp="1" noChangeArrowheads="1"/>
          </p:cNvSpPr>
          <p:nvPr>
            <p:ph type="title"/>
          </p:nvPr>
        </p:nvSpPr>
        <p:spPr bwMode="auto">
          <a:xfrm>
            <a:off x="381000" y="190500"/>
            <a:ext cx="830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p>
        </p:txBody>
      </p:sp>
      <p:sp>
        <p:nvSpPr>
          <p:cNvPr id="1048" name="Rectangle 24">
            <a:extLst>
              <a:ext uri="{FF2B5EF4-FFF2-40B4-BE49-F238E27FC236}">
                <a16:creationId xmlns:a16="http://schemas.microsoft.com/office/drawing/2014/main" id="{ECC58143-73F8-421D-AC80-FAE3D52E7E65}"/>
              </a:ext>
            </a:extLst>
          </p:cNvPr>
          <p:cNvSpPr>
            <a:spLocks noGrp="1" noChangeArrowheads="1"/>
          </p:cNvSpPr>
          <p:nvPr>
            <p:ph type="sldNum" sz="quarter" idx="4"/>
          </p:nvPr>
        </p:nvSpPr>
        <p:spPr bwMode="auto">
          <a:xfrm>
            <a:off x="0" y="6324600"/>
            <a:ext cx="533400" cy="533400"/>
          </a:xfrm>
          <a:prstGeom prst="rect">
            <a:avLst/>
          </a:prstGeom>
          <a:solidFill>
            <a:srgbClr val="727176"/>
          </a:solidFill>
          <a:ln w="9525">
            <a:noFill/>
            <a:miter lim="800000"/>
            <a:headEnd/>
            <a:tailEnd/>
          </a:ln>
          <a:effectLst/>
        </p:spPr>
        <p:txBody>
          <a:bodyPr vert="horz" wrap="square" lIns="91440" tIns="45720" rIns="91440" bIns="45720" numCol="1" anchor="ctr" anchorCtr="1" compatLnSpc="1">
            <a:prstTxWarp prst="textNoShape">
              <a:avLst/>
            </a:prstTxWarp>
          </a:bodyPr>
          <a:lstStyle>
            <a:lvl1pPr algn="r" eaLnBrk="0" hangingPunct="0">
              <a:defRPr sz="1600">
                <a:solidFill>
                  <a:schemeClr val="bg1"/>
                </a:solidFill>
                <a:latin typeface="Arial Narrow" panose="020B0606020202030204" pitchFamily="34" charset="0"/>
              </a:defRPr>
            </a:lvl1pPr>
          </a:lstStyle>
          <a:p>
            <a:fld id="{5B487535-6771-4C89-94E6-86335C677870}" type="slidenum">
              <a:rPr lang="en-US" altLang="en-US"/>
              <a:pPr/>
              <a:t>‹#›</a:t>
            </a:fld>
            <a:endParaRPr lang="en-US" altLang="en-US"/>
          </a:p>
        </p:txBody>
      </p:sp>
      <p:sp>
        <p:nvSpPr>
          <p:cNvPr id="1031" name="Rectangle 39">
            <a:extLst>
              <a:ext uri="{FF2B5EF4-FFF2-40B4-BE49-F238E27FC236}">
                <a16:creationId xmlns:a16="http://schemas.microsoft.com/office/drawing/2014/main" id="{59533BB0-3613-446E-8D5C-2D4F668D1376}"/>
              </a:ext>
            </a:extLst>
          </p:cNvPr>
          <p:cNvSpPr>
            <a:spLocks noChangeArrowheads="1"/>
          </p:cNvSpPr>
          <p:nvPr/>
        </p:nvSpPr>
        <p:spPr bwMode="auto">
          <a:xfrm>
            <a:off x="0" y="0"/>
            <a:ext cx="9144000" cy="152400"/>
          </a:xfrm>
          <a:prstGeom prst="rect">
            <a:avLst/>
          </a:prstGeom>
          <a:solidFill>
            <a:srgbClr val="1762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Lst>
  <p:transition/>
  <p:hf hdr="0" ftr="0" dt="0"/>
  <p:txStyles>
    <p:titleStyle>
      <a:lvl1pPr algn="l" rtl="0" eaLnBrk="0" fontAlgn="base" hangingPunct="0">
        <a:spcBef>
          <a:spcPct val="0"/>
        </a:spcBef>
        <a:spcAft>
          <a:spcPct val="0"/>
        </a:spcAft>
        <a:defRPr sz="3600">
          <a:solidFill>
            <a:srgbClr val="000000"/>
          </a:solidFill>
          <a:latin typeface="Arial Narrow"/>
          <a:ea typeface="+mj-ea"/>
          <a:cs typeface="ＭＳ Ｐゴシック"/>
        </a:defRPr>
      </a:lvl1pPr>
      <a:lvl2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2pPr>
      <a:lvl3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3pPr>
      <a:lvl4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4pPr>
      <a:lvl5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5pPr>
      <a:lvl6pPr marL="457200" algn="l" rtl="0" fontAlgn="base">
        <a:spcBef>
          <a:spcPct val="0"/>
        </a:spcBef>
        <a:spcAft>
          <a:spcPct val="0"/>
        </a:spcAft>
        <a:defRPr sz="3600">
          <a:solidFill>
            <a:srgbClr val="000000"/>
          </a:solidFill>
          <a:latin typeface="Arial" charset="0"/>
          <a:ea typeface="ＭＳ Ｐゴシック" pitchFamily="96" charset="-128"/>
        </a:defRPr>
      </a:lvl6pPr>
      <a:lvl7pPr marL="914400" algn="l" rtl="0" fontAlgn="base">
        <a:spcBef>
          <a:spcPct val="0"/>
        </a:spcBef>
        <a:spcAft>
          <a:spcPct val="0"/>
        </a:spcAft>
        <a:defRPr sz="3600">
          <a:solidFill>
            <a:srgbClr val="000000"/>
          </a:solidFill>
          <a:latin typeface="Arial" charset="0"/>
          <a:ea typeface="ＭＳ Ｐゴシック" pitchFamily="96" charset="-128"/>
        </a:defRPr>
      </a:lvl7pPr>
      <a:lvl8pPr marL="1371600" algn="l" rtl="0" fontAlgn="base">
        <a:spcBef>
          <a:spcPct val="0"/>
        </a:spcBef>
        <a:spcAft>
          <a:spcPct val="0"/>
        </a:spcAft>
        <a:defRPr sz="3600">
          <a:solidFill>
            <a:srgbClr val="000000"/>
          </a:solidFill>
          <a:latin typeface="Arial" charset="0"/>
          <a:ea typeface="ＭＳ Ｐゴシック" pitchFamily="96" charset="-128"/>
        </a:defRPr>
      </a:lvl8pPr>
      <a:lvl9pPr marL="1828800" algn="l" rtl="0" fontAlgn="base">
        <a:spcBef>
          <a:spcPct val="0"/>
        </a:spcBef>
        <a:spcAft>
          <a:spcPct val="0"/>
        </a:spcAft>
        <a:defRPr sz="3600">
          <a:solidFill>
            <a:srgbClr val="000000"/>
          </a:solidFill>
          <a:latin typeface="Arial" charset="0"/>
          <a:ea typeface="ＭＳ Ｐゴシック" pitchFamily="96" charset="-128"/>
        </a:defRPr>
      </a:lvl9pPr>
    </p:titleStyle>
    <p:bodyStyle>
      <a:lvl1pPr marL="225425" indent="-225425" algn="l" rtl="0" eaLnBrk="0" fontAlgn="base" hangingPunct="0">
        <a:spcBef>
          <a:spcPct val="20000"/>
        </a:spcBef>
        <a:spcAft>
          <a:spcPct val="35000"/>
        </a:spcAft>
        <a:buClr>
          <a:srgbClr val="2BAFD0"/>
        </a:buClr>
        <a:buFont typeface="Wingdings" panose="05000000000000000000" pitchFamily="2" charset="2"/>
        <a:buChar char="§"/>
        <a:defRPr sz="2800">
          <a:solidFill>
            <a:srgbClr val="166276"/>
          </a:solidFill>
          <a:latin typeface="Arial Narrow"/>
          <a:ea typeface="+mn-ea"/>
          <a:cs typeface="ＭＳ Ｐゴシック"/>
        </a:defRPr>
      </a:lvl1pPr>
      <a:lvl2pPr marL="627063" indent="-169863" algn="l" rtl="0" eaLnBrk="0" fontAlgn="base" hangingPunct="0">
        <a:spcBef>
          <a:spcPct val="20000"/>
        </a:spcBef>
        <a:spcAft>
          <a:spcPct val="35000"/>
        </a:spcAft>
        <a:buClr>
          <a:srgbClr val="2BAFD0"/>
        </a:buClr>
        <a:buFont typeface="Wingdings" panose="05000000000000000000" pitchFamily="2" charset="2"/>
        <a:buChar char="§"/>
        <a:defRPr sz="2000">
          <a:solidFill>
            <a:srgbClr val="727176"/>
          </a:solidFill>
          <a:latin typeface="Arial Narrow"/>
          <a:ea typeface="+mn-ea"/>
          <a:cs typeface="ＭＳ Ｐゴシック"/>
        </a:defRPr>
      </a:lvl2pPr>
      <a:lvl3pPr marL="1025525" indent="-169863" algn="l" rtl="0" eaLnBrk="0" fontAlgn="base" hangingPunct="0">
        <a:spcBef>
          <a:spcPct val="20000"/>
        </a:spcBef>
        <a:spcAft>
          <a:spcPct val="35000"/>
        </a:spcAft>
        <a:buClr>
          <a:srgbClr val="2BAFD0"/>
        </a:buClr>
        <a:buFont typeface="Wingdings" panose="05000000000000000000" pitchFamily="2" charset="2"/>
        <a:buChar char="§"/>
        <a:defRPr sz="2400">
          <a:solidFill>
            <a:srgbClr val="2BAFD0"/>
          </a:solidFill>
          <a:latin typeface="Arial Narrow"/>
          <a:ea typeface="+mn-ea"/>
          <a:cs typeface="ＭＳ Ｐゴシック"/>
        </a:defRPr>
      </a:lvl3pPr>
      <a:lvl4pPr marL="1316038" indent="-176213" algn="l" rtl="0" eaLnBrk="0" fontAlgn="base" hangingPunct="0">
        <a:spcBef>
          <a:spcPct val="20000"/>
        </a:spcBef>
        <a:spcAft>
          <a:spcPct val="35000"/>
        </a:spcAft>
        <a:buClr>
          <a:srgbClr val="2BAFD0"/>
        </a:buClr>
        <a:buFont typeface="Wingdings" panose="05000000000000000000" pitchFamily="2" charset="2"/>
        <a:buChar char="§"/>
        <a:defRPr sz="1600">
          <a:solidFill>
            <a:srgbClr val="176276"/>
          </a:solidFill>
          <a:latin typeface="Arial Narrow"/>
          <a:ea typeface="+mn-ea"/>
          <a:cs typeface="ＭＳ Ｐゴシック"/>
        </a:defRPr>
      </a:lvl4pPr>
      <a:lvl5pPr marL="1654175" indent="-111125" algn="l" rtl="0" eaLnBrk="0" fontAlgn="base" hangingPunct="0">
        <a:spcBef>
          <a:spcPct val="20000"/>
        </a:spcBef>
        <a:spcAft>
          <a:spcPct val="35000"/>
        </a:spcAft>
        <a:buClr>
          <a:srgbClr val="2BAFD0"/>
        </a:buClr>
        <a:buFont typeface="Wingdings" panose="05000000000000000000" pitchFamily="2" charset="2"/>
        <a:buChar char="§"/>
        <a:defRPr sz="1600">
          <a:solidFill>
            <a:srgbClr val="747474"/>
          </a:solidFill>
          <a:latin typeface="Arial Narrow"/>
          <a:ea typeface="+mn-ea"/>
          <a:cs typeface="ＭＳ Ｐゴシック"/>
        </a:defRPr>
      </a:lvl5pPr>
      <a:lvl6pPr marL="21113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6pPr>
      <a:lvl7pPr marL="25685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7pPr>
      <a:lvl8pPr marL="30257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8pPr>
      <a:lvl9pPr marL="34829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6BFF46-1A16-4FE8-806F-6B5E81190B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374F2B-5D02-4FB4-8164-1EAEC6DE96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BDCC4-03FE-418C-A1A0-34F041CA56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EDC403-E906-43D7-975F-69F67B30EB54}" type="datetimeFigureOut">
              <a:rPr lang="en-US" smtClean="0"/>
              <a:t>3/18/2020</a:t>
            </a:fld>
            <a:endParaRPr lang="en-US"/>
          </a:p>
        </p:txBody>
      </p:sp>
      <p:sp>
        <p:nvSpPr>
          <p:cNvPr id="5" name="Footer Placeholder 4">
            <a:extLst>
              <a:ext uri="{FF2B5EF4-FFF2-40B4-BE49-F238E27FC236}">
                <a16:creationId xmlns:a16="http://schemas.microsoft.com/office/drawing/2014/main" id="{08787864-5D37-407A-B7C2-528EDDAA8C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C07230-5B2C-4B2C-AE4C-FB333428E9F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93982357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7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1ADF4-0932-4B75-9AB7-E3FBA949546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6B55E-FC6B-48A8-B42E-9F54932C92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B6894-D458-4CE4-8EF0-C56E03AB9D5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32719-BA03-4315-84EF-608B88E59956}" type="datetimeFigureOut">
              <a:rPr lang="en-US" smtClean="0"/>
              <a:t>3/18/2020</a:t>
            </a:fld>
            <a:endParaRPr lang="en-US"/>
          </a:p>
        </p:txBody>
      </p:sp>
      <p:sp>
        <p:nvSpPr>
          <p:cNvPr id="5" name="Footer Placeholder 4">
            <a:extLst>
              <a:ext uri="{FF2B5EF4-FFF2-40B4-BE49-F238E27FC236}">
                <a16:creationId xmlns:a16="http://schemas.microsoft.com/office/drawing/2014/main" id="{35DB90D0-D82F-4BF9-ACAF-8F150047A56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0EA823-47F4-4C83-BAF5-042242C5196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16F5-A7D9-48D2-842A-0EA191E495E5}" type="slidenum">
              <a:rPr lang="en-US" smtClean="0"/>
              <a:t>‹#›</a:t>
            </a:fld>
            <a:endParaRPr lang="en-US"/>
          </a:p>
        </p:txBody>
      </p:sp>
    </p:spTree>
    <p:extLst>
      <p:ext uri="{BB962C8B-B14F-4D97-AF65-F5344CB8AC3E}">
        <p14:creationId xmlns:p14="http://schemas.microsoft.com/office/powerpoint/2010/main" val="1704874857"/>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05637850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6" r:id="rId17"/>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917139311"/>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quot;&quot;"/>
          <p:cNvPicPr>
            <a:picLocks noChangeAspect="1"/>
          </p:cNvPicPr>
          <p:nvPr userDrawn="1"/>
        </p:nvPicPr>
        <p:blipFill rotWithShape="1">
          <a:blip r:embed="rId17"/>
          <a:srcRect t="-18262"/>
          <a:stretch/>
        </p:blipFill>
        <p:spPr>
          <a:xfrm>
            <a:off x="114300" y="6194301"/>
            <a:ext cx="8915400" cy="527175"/>
          </a:xfrm>
          <a:prstGeom prst="rect">
            <a:avLst/>
          </a:prstGeom>
        </p:spPr>
      </p:pic>
      <p:sp>
        <p:nvSpPr>
          <p:cNvPr id="6" name="Slide Number Placeholder 5"/>
          <p:cNvSpPr>
            <a:spLocks noGrp="1"/>
          </p:cNvSpPr>
          <p:nvPr>
            <p:ph type="sldNum" sz="quarter" idx="4"/>
          </p:nvPr>
        </p:nvSpPr>
        <p:spPr>
          <a:xfrm>
            <a:off x="6796510" y="6194301"/>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530650"/>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6"/>
            <a:ext cx="78867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1"/>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descr="&quot;&quot;"/>
          <p:cNvSpPr/>
          <p:nvPr userDrawn="1"/>
        </p:nvSpPr>
        <p:spPr>
          <a:xfrm>
            <a:off x="0" y="6135624"/>
            <a:ext cx="454446"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14" name="Group 13" descr="&quot;&quot;"/>
          <p:cNvGrpSpPr/>
          <p:nvPr userDrawn="1"/>
        </p:nvGrpSpPr>
        <p:grpSpPr>
          <a:xfrm>
            <a:off x="110403" y="119502"/>
            <a:ext cx="8919297"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n>
                  <a:noFill/>
                </a:ln>
              </a:endParaRPr>
            </a:p>
          </p:txBody>
        </p:sp>
      </p:grpSp>
      <p:sp>
        <p:nvSpPr>
          <p:cNvPr id="15" name="Rectangle 14" descr="&quot;&quot;"/>
          <p:cNvSpPr/>
          <p:nvPr userDrawn="1"/>
        </p:nvSpPr>
        <p:spPr>
          <a:xfrm>
            <a:off x="8934903" y="6277140"/>
            <a:ext cx="94797"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n>
                <a:noFill/>
              </a:ln>
            </a:endParaRPr>
          </a:p>
        </p:txBody>
      </p:sp>
      <p:pic>
        <p:nvPicPr>
          <p:cNvPr id="16" name="Picture 1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9997" y="6448923"/>
            <a:ext cx="267474" cy="272601"/>
          </a:xfrm>
          <a:prstGeom prst="rect">
            <a:avLst/>
          </a:prstGeom>
        </p:spPr>
      </p:pic>
      <p:sp>
        <p:nvSpPr>
          <p:cNvPr id="4" name="Date Placeholder 3"/>
          <p:cNvSpPr>
            <a:spLocks noGrp="1"/>
          </p:cNvSpPr>
          <p:nvPr>
            <p:ph type="dt" sz="half" idx="2"/>
          </p:nvPr>
        </p:nvSpPr>
        <p:spPr>
          <a:xfrm>
            <a:off x="390920" y="6194301"/>
            <a:ext cx="179581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March 18, 2020</a:t>
            </a:fld>
            <a:endParaRPr lang="en-US" dirty="0"/>
          </a:p>
        </p:txBody>
      </p:sp>
    </p:spTree>
    <p:extLst>
      <p:ext uri="{BB962C8B-B14F-4D97-AF65-F5344CB8AC3E}">
        <p14:creationId xmlns:p14="http://schemas.microsoft.com/office/powerpoint/2010/main" val="149938939"/>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Lst>
  <p:hf hdr="0" ftr="0" dt="0"/>
  <p:txStyles>
    <p:titleStyle>
      <a:lvl1pPr algn="ctr" defTabSz="685800"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18.jpeg"/><Relationship Id="rId5" Type="http://schemas.openxmlformats.org/officeDocument/2006/relationships/hyperlink" Target="mailto:disastercustomerservice@sba.gov" TargetMode="External"/><Relationship Id="rId4" Type="http://schemas.openxmlformats.org/officeDocument/2006/relationships/hyperlink" Target="http://www.sba.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ba.gov/local-assistance"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9.xml"/><Relationship Id="rId4" Type="http://schemas.openxmlformats.org/officeDocument/2006/relationships/hyperlink" Target="https://disasterloan.sba.gov/el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9.xml"/><Relationship Id="rId5" Type="http://schemas.openxmlformats.org/officeDocument/2006/relationships/comments" Target="../comments/commen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9.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9.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9.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9.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39.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39.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39.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39.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39.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39.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39.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39.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39.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47.xml"/><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47.xml"/><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47.xml"/><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47.xml"/><Relationship Id="rId4" Type="http://schemas.openxmlformats.org/officeDocument/2006/relationships/image" Target="../media/image72.png"/></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6.xml"/><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7.xml"/><Relationship Id="rId1" Type="http://schemas.openxmlformats.org/officeDocument/2006/relationships/slideLayout" Target="../slideLayouts/slideLayout47.xml"/><Relationship Id="rId4" Type="http://schemas.openxmlformats.org/officeDocument/2006/relationships/image" Target="../media/image84.png"/></Relationships>
</file>

<file path=ppt/slides/_rels/slide5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9.xml"/><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4.xml"/></Relationships>
</file>

<file path=ppt/slides/_rels/slide6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2.xml"/></Relationships>
</file>

<file path=ppt/slides/_rels/slide6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2.xml"/></Relationships>
</file>

<file path=ppt/slides/_rels/slide6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8.xml.rels><?xml version="1.0" encoding="UTF-8" standalone="yes"?>
<Relationships xmlns="http://schemas.openxmlformats.org/package/2006/relationships"><Relationship Id="rId3" Type="http://schemas.openxmlformats.org/officeDocument/2006/relationships/hyperlink" Target="http://www.covermesongs.com/2016/09/cover-qa-whats-favorite-muppets-cover-song.html" TargetMode="External"/><Relationship Id="rId2" Type="http://schemas.openxmlformats.org/officeDocument/2006/relationships/image" Target="../media/image95.jpg"/><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3" Type="http://schemas.openxmlformats.org/officeDocument/2006/relationships/hyperlink" Target="http://www.pngall.com/thank-you-png" TargetMode="External"/><Relationship Id="rId2" Type="http://schemas.openxmlformats.org/officeDocument/2006/relationships/image" Target="../media/image96.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607B814-B978-AF44-8392-493048142B3E}"/>
              </a:ext>
            </a:extLst>
          </p:cNvPr>
          <p:cNvSpPr txBox="1">
            <a:spLocks/>
          </p:cNvSpPr>
          <p:nvPr/>
        </p:nvSpPr>
        <p:spPr>
          <a:xfrm>
            <a:off x="5165901" y="4535857"/>
            <a:ext cx="3674248"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bg1">
                    <a:lumMod val="6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800" dirty="0">
              <a:solidFill>
                <a:schemeClr val="bg1"/>
              </a:solidFill>
            </a:endParaRPr>
          </a:p>
        </p:txBody>
      </p:sp>
      <p:sp>
        <p:nvSpPr>
          <p:cNvPr id="3" name="Rectangle 2">
            <a:extLst>
              <a:ext uri="{FF2B5EF4-FFF2-40B4-BE49-F238E27FC236}">
                <a16:creationId xmlns:a16="http://schemas.microsoft.com/office/drawing/2014/main" id="{C6E3CB0E-3643-4085-8FD0-9E5CE8FC0218}"/>
              </a:ext>
            </a:extLst>
          </p:cNvPr>
          <p:cNvSpPr/>
          <p:nvPr/>
        </p:nvSpPr>
        <p:spPr>
          <a:xfrm>
            <a:off x="716905" y="304800"/>
            <a:ext cx="7710189" cy="830997"/>
          </a:xfrm>
          <a:prstGeom prst="rect">
            <a:avLst/>
          </a:prstGeom>
          <a:noFill/>
        </p:spPr>
        <p:txBody>
          <a:bodyPr wrap="none" lIns="91440" tIns="45720" rIns="91440" bIns="45720">
            <a:spAutoFit/>
          </a:bodyPr>
          <a:lstStyle/>
          <a:p>
            <a:pPr algn="ct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SBA To Provide Economic Injury Disaster Loans</a:t>
            </a:r>
          </a:p>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For </a:t>
            </a: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Coronavirus Related Economic Disruptions</a:t>
            </a: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Additional 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10</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52400" y="1295400"/>
            <a:ext cx="8458200" cy="3852863"/>
          </a:xfrm>
          <a:prstGeom prst="rect">
            <a:avLst/>
          </a:prstGeom>
        </p:spPr>
        <p:txBody>
          <a:bodyPr/>
          <a:lstStyle/>
          <a:p>
            <a:pPr>
              <a:lnSpc>
                <a:spcPct val="125000"/>
              </a:lnSpc>
              <a:spcBef>
                <a:spcPct val="20000"/>
              </a:spcBef>
              <a:buClr>
                <a:srgbClr val="00B0F0"/>
              </a:buClr>
              <a:buSzPct val="100000"/>
              <a:defRPr/>
            </a:pPr>
            <a:r>
              <a:rPr lang="en-US" sz="2400" b="1" kern="0" dirty="0">
                <a:solidFill>
                  <a:srgbClr val="000000"/>
                </a:solidFill>
                <a:latin typeface="Source Sans Pro" panose="020B0503030403020204" pitchFamily="34" charset="0"/>
                <a:ea typeface="Source Sans Pro" panose="020B0503030403020204" pitchFamily="34" charset="0"/>
              </a:rPr>
              <a:t>Other information that may be requested:</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 copy, including all schedules, of the most recent Federal income tax return for principals, general partners or managing member, and affiliates (see filing requirements for more information).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If the most recent Federal income tax return has not been filed, a year-end profit-and-loss statement and balance sheet for that tax year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A current year-to-date profit-and-loss statement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Additional Filing Requirements (SBA Form 1368) providing monthly sales figures. </a:t>
            </a:r>
            <a:r>
              <a:rPr lang="en-US" kern="0" dirty="0">
                <a:solidFill>
                  <a:schemeClr val="bg2"/>
                </a:solidFill>
                <a:latin typeface="Source Sans Pro" panose="020B0503030403020204" pitchFamily="34" charset="0"/>
                <a:ea typeface="Source Sans Pro" panose="020B0503030403020204" pitchFamily="34" charset="0"/>
              </a:rPr>
              <a:t>(This is especially important for Economic Injury Disaster Loans.)</a:t>
            </a:r>
            <a:endParaRPr lang="en-US" kern="0" dirty="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pic>
        <p:nvPicPr>
          <p:cNvPr id="2" name="Picture 1">
            <a:extLst>
              <a:ext uri="{FF2B5EF4-FFF2-40B4-BE49-F238E27FC236}">
                <a16:creationId xmlns:a16="http://schemas.microsoft.com/office/drawing/2014/main" id="{865578A3-4042-498E-AB5E-8B6E11E7B44C}"/>
              </a:ext>
            </a:extLst>
          </p:cNvPr>
          <p:cNvPicPr>
            <a:picLocks noChangeAspect="1"/>
          </p:cNvPicPr>
          <p:nvPr/>
        </p:nvPicPr>
        <p:blipFill>
          <a:blip r:embed="rId3"/>
          <a:stretch>
            <a:fillRect/>
          </a:stretch>
        </p:blipFill>
        <p:spPr>
          <a:xfrm>
            <a:off x="6629400" y="335205"/>
            <a:ext cx="1909227" cy="1158390"/>
          </a:xfrm>
          <a:prstGeom prst="rect">
            <a:avLst/>
          </a:prstGeom>
          <a:ln w="38100">
            <a:solidFill>
              <a:schemeClr val="tx1"/>
            </a:solidFill>
          </a:ln>
        </p:spPr>
      </p:pic>
      <p:sp>
        <p:nvSpPr>
          <p:cNvPr id="7" name="Slide Number Placeholder 4">
            <a:extLst>
              <a:ext uri="{FF2B5EF4-FFF2-40B4-BE49-F238E27FC236}">
                <a16:creationId xmlns:a16="http://schemas.microsoft.com/office/drawing/2014/main" id="{59CF5280-42FF-4C12-B81D-515BB451881B}"/>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10</a:t>
            </a:fld>
            <a:endParaRPr lang="en-US" altLang="en-US" dirty="0"/>
          </a:p>
        </p:txBody>
      </p:sp>
      <p:sp>
        <p:nvSpPr>
          <p:cNvPr id="8" name="Footer Placeholder 2">
            <a:extLst>
              <a:ext uri="{FF2B5EF4-FFF2-40B4-BE49-F238E27FC236}">
                <a16:creationId xmlns:a16="http://schemas.microsoft.com/office/drawing/2014/main" id="{6B1D20AB-1557-464C-A1CF-7A7D4236D059}"/>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569600100"/>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8B43A32-5874-4071-AEDD-7E5EDC90A67B}"/>
              </a:ext>
            </a:extLst>
          </p:cNvPr>
          <p:cNvSpPr>
            <a:spLocks noGrp="1"/>
          </p:cNvSpPr>
          <p:nvPr>
            <p:ph type="title"/>
          </p:nvPr>
        </p:nvSpPr>
        <p:spPr>
          <a:xfrm>
            <a:off x="228600" y="152400"/>
            <a:ext cx="8305800" cy="723900"/>
          </a:xfrm>
        </p:spPr>
        <p:txBody>
          <a:bodyPr anchor="b">
            <a:normAutofit/>
          </a:bodyPr>
          <a:lstStyle/>
          <a:p>
            <a:r>
              <a:rPr lang="en-US" altLang="en-US" sz="3200" b="1" dirty="0">
                <a:solidFill>
                  <a:schemeClr val="tx1"/>
                </a:solidFill>
                <a:latin typeface="Source Sans Pro" panose="020B0503030403020204" pitchFamily="34" charset="0"/>
                <a:ea typeface="Source Sans Pro" panose="020B0503030403020204" pitchFamily="34" charset="0"/>
              </a:rPr>
              <a:t>Ineligible Entities</a:t>
            </a:r>
          </a:p>
        </p:txBody>
      </p:sp>
      <p:sp>
        <p:nvSpPr>
          <p:cNvPr id="30723" name="Content Placeholder 2">
            <a:extLst>
              <a:ext uri="{FF2B5EF4-FFF2-40B4-BE49-F238E27FC236}">
                <a16:creationId xmlns:a16="http://schemas.microsoft.com/office/drawing/2014/main" id="{C68A2E17-12AD-4954-9811-B8947EB8B7C9}"/>
              </a:ext>
            </a:extLst>
          </p:cNvPr>
          <p:cNvSpPr>
            <a:spLocks noGrp="1"/>
          </p:cNvSpPr>
          <p:nvPr>
            <p:ph idx="1"/>
          </p:nvPr>
        </p:nvSpPr>
        <p:spPr bwMode="auto">
          <a:xfrm>
            <a:off x="546796" y="1066799"/>
            <a:ext cx="8216204" cy="5197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spcBef>
                <a:spcPts val="0"/>
              </a:spcBef>
              <a:spcAft>
                <a:spcPts val="0"/>
              </a:spcAft>
              <a:buNone/>
              <a:defRPr/>
            </a:pPr>
            <a:r>
              <a:rPr lang="en-US" altLang="en-US" sz="2000" b="1" dirty="0">
                <a:solidFill>
                  <a:srgbClr val="000000"/>
                </a:solidFill>
                <a:latin typeface="Source Sans Pro" panose="020B0503030403020204" pitchFamily="34" charset="0"/>
                <a:ea typeface="Source Sans Pro" panose="020B0503030403020204" pitchFamily="34" charset="0"/>
              </a:rPr>
              <a:t>What are some of the businesses that are ineligible for an Economic Injury Disaster Loan?</a:t>
            </a:r>
          </a:p>
          <a:p>
            <a:pPr marL="0" indent="0" eaLnBrk="1" hangingPunct="1">
              <a:spcBef>
                <a:spcPts val="0"/>
              </a:spcBef>
              <a:spcAft>
                <a:spcPts val="0"/>
              </a:spcAft>
              <a:buNone/>
              <a:defRPr/>
            </a:pPr>
            <a:endParaRPr lang="en-US" altLang="en-US" sz="2000" dirty="0">
              <a:solidFill>
                <a:srgbClr val="000000"/>
              </a:solidFill>
              <a:latin typeface="Source Sans Pro" panose="020B0503030403020204" pitchFamily="34" charset="0"/>
              <a:ea typeface="Source Sans Pro" panose="020B0503030403020204" pitchFamily="34" charset="0"/>
            </a:endParaRPr>
          </a:p>
          <a:p>
            <a:pPr eaLnBrk="1" hangingPunct="1">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Agricultural Enterprises -If the primary activity of the business (including its affiliates) is as defined in Section 18(b)(1) of the Small Business Act, neither the business nor its affiliates are eligible for EIDL assistance.</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Religious Organizations </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Charitable Organizations </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Gambling Concerns (Ex: Concerns that derive more that 1/3 of their annual gross revenue from legal gambling activities)</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Casinos &amp; Racetracks (Ex: Businesses whose purpose for being is gambling (e.g., casinos, racetracks, poker parlors, etc.) are not eligible for EIDL assistance regardless of 1/3 criteria above.</a:t>
            </a:r>
          </a:p>
          <a:p>
            <a:pPr marL="0" indent="0">
              <a:lnSpc>
                <a:spcPct val="110000"/>
              </a:lnSpc>
              <a:spcBef>
                <a:spcPts val="600"/>
              </a:spcBef>
              <a:buNone/>
            </a:pPr>
            <a:endParaRPr lang="en-US" altLang="en-US" sz="2000" dirty="0">
              <a:solidFill>
                <a:srgbClr val="000000"/>
              </a:solidFill>
              <a:latin typeface="Source Sans Pro" panose="020B0503030403020204" pitchFamily="34" charset="0"/>
              <a:ea typeface="Source Sans Pro" panose="020B0503030403020204" pitchFamily="34" charset="0"/>
            </a:endParaRPr>
          </a:p>
          <a:p>
            <a:pPr marL="0" indent="0">
              <a:lnSpc>
                <a:spcPct val="110000"/>
              </a:lnSpc>
              <a:spcBef>
                <a:spcPts val="600"/>
              </a:spcBef>
              <a:buNone/>
            </a:pPr>
            <a:endParaRPr lang="en-US" altLang="en-US" sz="2000" dirty="0">
              <a:solidFill>
                <a:srgbClr val="000000"/>
              </a:solidFill>
              <a:latin typeface="Source Sans Pro" panose="020B0503030403020204" pitchFamily="34" charset="0"/>
              <a:ea typeface="Source Sans Pro" panose="020B0503030403020204" pitchFamily="34" charset="0"/>
            </a:endParaRPr>
          </a:p>
          <a:p>
            <a:pPr marL="0" indent="0" eaLnBrk="1" hangingPunct="1">
              <a:spcBef>
                <a:spcPts val="0"/>
              </a:spcBef>
              <a:spcAft>
                <a:spcPts val="0"/>
              </a:spcAft>
              <a:buFont typeface="Wingdings" panose="05000000000000000000" pitchFamily="2" charset="2"/>
              <a:buNone/>
              <a:defRPr/>
            </a:pPr>
            <a:endParaRPr lang="en-US" altLang="en-US" sz="2000" b="1" dirty="0">
              <a:solidFill>
                <a:srgbClr val="000000"/>
              </a:solidFill>
              <a:latin typeface="Source Sans Pro" panose="020B0503030403020204" pitchFamily="34" charset="0"/>
              <a:ea typeface="Source Sans Pro" panose="020B0503030403020204" pitchFamily="34" charset="0"/>
            </a:endParaRPr>
          </a:p>
          <a:p>
            <a:pPr>
              <a:defRPr/>
            </a:pPr>
            <a:endParaRPr lang="en-US" altLang="en-US" sz="2000" dirty="0">
              <a:latin typeface="Source Sans Pro" panose="020B0503030403020204" pitchFamily="34" charset="0"/>
              <a:ea typeface="Source Sans Pro" panose="020B0503030403020204" pitchFamily="34" charset="0"/>
            </a:endParaRPr>
          </a:p>
        </p:txBody>
      </p:sp>
      <p:sp>
        <p:nvSpPr>
          <p:cNvPr id="29700" name="Slide Number Placeholder 3">
            <a:extLst>
              <a:ext uri="{FF2B5EF4-FFF2-40B4-BE49-F238E27FC236}">
                <a16:creationId xmlns:a16="http://schemas.microsoft.com/office/drawing/2014/main" id="{EA519E8D-D13B-4138-9B3B-7FE532D16640}"/>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084F2298-ABBA-46D4-9B02-8B3E7CAE40D4}" type="slidenum">
              <a:rPr lang="en-US" altLang="en-US" sz="1600">
                <a:solidFill>
                  <a:schemeClr val="bg1"/>
                </a:solidFill>
                <a:latin typeface="Arial Narrow" panose="020B0606020202030204" pitchFamily="34" charset="0"/>
              </a:rPr>
              <a:pPr/>
              <a:t>11</a:t>
            </a:fld>
            <a:endParaRPr lang="en-US" altLang="en-US" sz="1600">
              <a:solidFill>
                <a:schemeClr val="bg1"/>
              </a:solidFill>
              <a:latin typeface="Arial Narrow" panose="020B0606020202030204" pitchFamily="34" charset="0"/>
            </a:endParaRPr>
          </a:p>
        </p:txBody>
      </p:sp>
      <p:sp>
        <p:nvSpPr>
          <p:cNvPr id="5" name="Slide Number Placeholder 4">
            <a:extLst>
              <a:ext uri="{FF2B5EF4-FFF2-40B4-BE49-F238E27FC236}">
                <a16:creationId xmlns:a16="http://schemas.microsoft.com/office/drawing/2014/main" id="{B5C74CD5-1B88-451E-979D-3427B2385C67}"/>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11</a:t>
            </a:fld>
            <a:endParaRPr lang="en-US" altLang="en-US" dirty="0"/>
          </a:p>
        </p:txBody>
      </p:sp>
      <p:sp>
        <p:nvSpPr>
          <p:cNvPr id="6" name="Footer Placeholder 2">
            <a:extLst>
              <a:ext uri="{FF2B5EF4-FFF2-40B4-BE49-F238E27FC236}">
                <a16:creationId xmlns:a16="http://schemas.microsoft.com/office/drawing/2014/main" id="{E923ED69-C089-4064-B3B0-DB55E1CF0C09}"/>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408397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CD38-986E-40B6-861C-2752CF25A3FE}"/>
              </a:ext>
            </a:extLst>
          </p:cNvPr>
          <p:cNvSpPr>
            <a:spLocks noGrp="1"/>
          </p:cNvSpPr>
          <p:nvPr>
            <p:ph type="title"/>
          </p:nvPr>
        </p:nvSpPr>
        <p:spPr>
          <a:xfrm>
            <a:off x="4791866" y="756096"/>
            <a:ext cx="4062044" cy="518613"/>
          </a:xfrm>
        </p:spPr>
        <p:txBody>
          <a:bodyPr>
            <a:noAutofit/>
          </a:bodyPr>
          <a:lstStyle/>
          <a:p>
            <a:r>
              <a:rPr lang="en-US" sz="3200" dirty="0">
                <a:solidFill>
                  <a:schemeClr val="tx1"/>
                </a:solidFill>
              </a:rPr>
              <a:t>How to Apply</a:t>
            </a:r>
          </a:p>
        </p:txBody>
      </p:sp>
      <p:sp>
        <p:nvSpPr>
          <p:cNvPr id="4" name="Slide Number Placeholder 3">
            <a:extLst>
              <a:ext uri="{FF2B5EF4-FFF2-40B4-BE49-F238E27FC236}">
                <a16:creationId xmlns:a16="http://schemas.microsoft.com/office/drawing/2014/main" id="{BF6EB105-A86A-4241-876A-4C78174665C0}"/>
              </a:ext>
            </a:extLst>
          </p:cNvPr>
          <p:cNvSpPr>
            <a:spLocks noGrp="1"/>
          </p:cNvSpPr>
          <p:nvPr>
            <p:ph type="sldNum" sz="quarter" idx="12"/>
          </p:nvPr>
        </p:nvSpPr>
        <p:spPr/>
        <p:txBody>
          <a:bodyPr/>
          <a:lstStyle/>
          <a:p>
            <a:fld id="{B1AB44B9-F1EC-4F4B-88D4-413245C9CD3E}" type="slidenum">
              <a:rPr lang="en-US" smtClean="0"/>
              <a:t>12</a:t>
            </a:fld>
            <a:endParaRPr lang="en-US" dirty="0"/>
          </a:p>
        </p:txBody>
      </p:sp>
      <p:sp>
        <p:nvSpPr>
          <p:cNvPr id="5" name="Rectangle 4">
            <a:extLst>
              <a:ext uri="{FF2B5EF4-FFF2-40B4-BE49-F238E27FC236}">
                <a16:creationId xmlns:a16="http://schemas.microsoft.com/office/drawing/2014/main" id="{FBA4705D-056D-4DF1-BE1E-D53172806AD0}"/>
              </a:ext>
            </a:extLst>
          </p:cNvPr>
          <p:cNvSpPr/>
          <p:nvPr/>
        </p:nvSpPr>
        <p:spPr>
          <a:xfrm>
            <a:off x="232284" y="2128715"/>
            <a:ext cx="8621626" cy="3631763"/>
          </a:xfrm>
          <a:prstGeom prst="rect">
            <a:avLst/>
          </a:prstGeom>
        </p:spPr>
        <p:txBody>
          <a:bodyPr wrap="square">
            <a:spAutoFit/>
          </a:bodyPr>
          <a:lstStyle/>
          <a:p>
            <a:pPr marR="0" algn="just">
              <a:spcBef>
                <a:spcPts val="0"/>
              </a:spcBef>
              <a:spcAft>
                <a:spcPts val="0"/>
              </a:spcAft>
            </a:pPr>
            <a:endParaRPr lang="en-US" sz="1000" dirty="0">
              <a:solidFill>
                <a:schemeClr val="tx1"/>
              </a:solidFill>
              <a:latin typeface="Source Sans Pro" panose="020B0503030403020204" pitchFamily="34" charset="0"/>
              <a:ea typeface="Source Sans Pro" panose="020B0503030403020204" pitchFamily="34" charset="0"/>
            </a:endParaRP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Applicants may apply online using the Electronic Loan Application (ELA) via SBA’s secure website at </a:t>
            </a:r>
            <a:r>
              <a:rPr lang="en-US" u="sng" dirty="0">
                <a:solidFill>
                  <a:srgbClr val="0000FF"/>
                </a:solidFill>
                <a:latin typeface="Source Sans Pro" panose="020B0503030403020204" pitchFamily="34" charset="0"/>
                <a:ea typeface="Source Sans Pro" panose="020B0503030403020204" pitchFamily="34" charset="0"/>
                <a:hlinkClick r:id="rId3"/>
              </a:rPr>
              <a:t>https://disasterloan.sba.gov/ela</a:t>
            </a:r>
            <a:r>
              <a:rPr lang="en-US" u="sng" dirty="0">
                <a:solidFill>
                  <a:srgbClr val="0000FF"/>
                </a:solidFill>
                <a:latin typeface="Source Sans Pro" panose="020B0503030403020204" pitchFamily="34" charset="0"/>
                <a:ea typeface="Source Sans Pro" panose="020B0503030403020204" pitchFamily="34" charset="0"/>
              </a:rPr>
              <a:t>. </a:t>
            </a:r>
          </a:p>
          <a:p>
            <a:pPr marL="171450" marR="0" indent="-171450" algn="just">
              <a:spcBef>
                <a:spcPts val="0"/>
              </a:spcBef>
              <a:spcAft>
                <a:spcPts val="0"/>
              </a:spcAft>
              <a:buFont typeface="Arial" panose="020B0604020202020204" pitchFamily="34" charset="0"/>
              <a:buChar char="•"/>
            </a:pPr>
            <a:endParaRPr lang="en-US" sz="1000" u="sng" dirty="0">
              <a:solidFill>
                <a:srgbClr val="0000FF"/>
              </a:solidFill>
              <a:latin typeface="Source Sans Pro" panose="020B0503030403020204" pitchFamily="34" charset="0"/>
              <a:ea typeface="Source Sans Pro" panose="020B0503030403020204" pitchFamily="34" charset="0"/>
            </a:endParaRP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Paper loan applications can be downloaded from </a:t>
            </a:r>
            <a:r>
              <a:rPr lang="en-US" u="sng" dirty="0">
                <a:solidFill>
                  <a:srgbClr val="0000FF"/>
                </a:solidFill>
                <a:latin typeface="Source Sans Pro" panose="020B0503030403020204" pitchFamily="34" charset="0"/>
                <a:ea typeface="Source Sans Pro" panose="020B0503030403020204" pitchFamily="34" charset="0"/>
                <a:hlinkClick r:id="rId4"/>
              </a:rPr>
              <a:t>www.sba.gov</a:t>
            </a:r>
            <a:r>
              <a:rPr lang="en-US" u="sng" dirty="0">
                <a:solidFill>
                  <a:srgbClr val="0000FF"/>
                </a:solidFill>
                <a:latin typeface="Source Sans Pro" panose="020B0503030403020204" pitchFamily="34" charset="0"/>
                <a:ea typeface="Source Sans Pro" panose="020B0503030403020204" pitchFamily="34" charset="0"/>
              </a:rPr>
              <a:t>/disaster</a:t>
            </a:r>
            <a:r>
              <a:rPr lang="en-US" dirty="0">
                <a:latin typeface="Source Sans Pro" panose="020B0503030403020204" pitchFamily="34" charset="0"/>
                <a:ea typeface="Source Sans Pro" panose="020B0503030403020204" pitchFamily="34" charset="0"/>
              </a:rPr>
              <a:t>.  </a:t>
            </a:r>
            <a:r>
              <a:rPr lang="en-US" dirty="0">
                <a:solidFill>
                  <a:schemeClr val="tx1"/>
                </a:solidFill>
                <a:latin typeface="Source Sans Pro" panose="020B0503030403020204" pitchFamily="34" charset="0"/>
                <a:ea typeface="Source Sans Pro" panose="020B0503030403020204" pitchFamily="34" charset="0"/>
              </a:rPr>
              <a:t>Completed applications should be mailed to: U.S. Small Business Administration, Processing and Disbursement Center, 14925 Kingsport Road, Fort Worth, TX  76155</a:t>
            </a:r>
            <a:r>
              <a:rPr lang="en-US" dirty="0">
                <a:latin typeface="Source Sans Pro" panose="020B0503030403020204" pitchFamily="34" charset="0"/>
                <a:ea typeface="Source Sans Pro" panose="020B0503030403020204" pitchFamily="34" charset="0"/>
              </a:rPr>
              <a:t>.  </a:t>
            </a:r>
          </a:p>
          <a:p>
            <a:pPr marL="171450" marR="0" indent="-171450" algn="just">
              <a:spcBef>
                <a:spcPts val="0"/>
              </a:spcBef>
              <a:spcAft>
                <a:spcPts val="0"/>
              </a:spcAft>
              <a:buFont typeface="Arial" panose="020B0604020202020204" pitchFamily="34" charset="0"/>
              <a:buChar char="•"/>
            </a:pPr>
            <a:endParaRPr lang="en-US" sz="1000" dirty="0">
              <a:latin typeface="Source Sans Pro" panose="020B0503030403020204" pitchFamily="34" charset="0"/>
              <a:ea typeface="Source Sans Pro" panose="020B0503030403020204" pitchFamily="34" charset="0"/>
            </a:endParaRPr>
          </a:p>
          <a:p>
            <a:pPr marL="34290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Disaster loan information and application forms may also be obtained by calling the SBA’s Customer Service Center at 800-659-2955 </a:t>
            </a:r>
            <a:br>
              <a:rPr lang="en-US" dirty="0">
                <a:solidFill>
                  <a:schemeClr val="tx1"/>
                </a:solidFill>
                <a:latin typeface="Source Sans Pro" panose="020B0503030403020204" pitchFamily="34" charset="0"/>
                <a:ea typeface="Source Sans Pro" panose="020B0503030403020204" pitchFamily="34" charset="0"/>
              </a:rPr>
            </a:br>
            <a:r>
              <a:rPr lang="en-US" dirty="0">
                <a:solidFill>
                  <a:schemeClr val="tx1"/>
                </a:solidFill>
                <a:latin typeface="Source Sans Pro" panose="020B0503030403020204" pitchFamily="34" charset="0"/>
                <a:ea typeface="Source Sans Pro" panose="020B0503030403020204" pitchFamily="34" charset="0"/>
              </a:rPr>
              <a:t>(800-877-8339 for the deaf and hard-of-hearing) or by sending an email to </a:t>
            </a:r>
            <a:r>
              <a:rPr lang="en-US" u="sng" dirty="0">
                <a:solidFill>
                  <a:srgbClr val="0000FF"/>
                </a:solidFill>
                <a:latin typeface="Source Sans Pro" panose="020B0503030403020204" pitchFamily="34" charset="0"/>
                <a:ea typeface="Source Sans Pro" panose="020B0503030403020204" pitchFamily="34" charset="0"/>
                <a:hlinkClick r:id="rId5"/>
              </a:rPr>
              <a:t>disastercustomerservice@sba.gov</a:t>
            </a:r>
            <a:r>
              <a:rPr lang="en-US" dirty="0">
                <a:latin typeface="Source Sans Pro" panose="020B0503030403020204" pitchFamily="34" charset="0"/>
                <a:ea typeface="Source Sans Pro" panose="020B0503030403020204" pitchFamily="34" charset="0"/>
              </a:rPr>
              <a:t>.  </a:t>
            </a:r>
          </a:p>
        </p:txBody>
      </p:sp>
      <p:sp>
        <p:nvSpPr>
          <p:cNvPr id="6" name="Footer Placeholder 2">
            <a:extLst>
              <a:ext uri="{FF2B5EF4-FFF2-40B4-BE49-F238E27FC236}">
                <a16:creationId xmlns:a16="http://schemas.microsoft.com/office/drawing/2014/main" id="{6AA07690-CC43-4A64-886A-2B9127C9A395}"/>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grpSp>
        <p:nvGrpSpPr>
          <p:cNvPr id="7" name="Group 6">
            <a:extLst>
              <a:ext uri="{FF2B5EF4-FFF2-40B4-BE49-F238E27FC236}">
                <a16:creationId xmlns:a16="http://schemas.microsoft.com/office/drawing/2014/main" id="{CE977398-43D8-4938-9330-6B805769A9E5}"/>
              </a:ext>
            </a:extLst>
          </p:cNvPr>
          <p:cNvGrpSpPr/>
          <p:nvPr/>
        </p:nvGrpSpPr>
        <p:grpSpPr>
          <a:xfrm>
            <a:off x="232284" y="324806"/>
            <a:ext cx="5290362" cy="1737241"/>
            <a:chOff x="43638" y="4494770"/>
            <a:chExt cx="5290362" cy="1737241"/>
          </a:xfrm>
        </p:grpSpPr>
        <p:pic>
          <p:nvPicPr>
            <p:cNvPr id="8" name="Picture 7">
              <a:extLst>
                <a:ext uri="{FF2B5EF4-FFF2-40B4-BE49-F238E27FC236}">
                  <a16:creationId xmlns:a16="http://schemas.microsoft.com/office/drawing/2014/main" id="{93F0CF0F-6813-4003-8BF1-1B354A52F36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4385" y="4494770"/>
              <a:ext cx="4321937" cy="1339155"/>
            </a:xfrm>
            <a:prstGeom prst="rect">
              <a:avLst/>
            </a:prstGeom>
            <a:ln w="28575">
              <a:solidFill>
                <a:schemeClr val="tx1"/>
              </a:solidFill>
            </a:ln>
          </p:spPr>
        </p:pic>
        <p:sp>
          <p:nvSpPr>
            <p:cNvPr id="9" name="TextBox 8">
              <a:extLst>
                <a:ext uri="{FF2B5EF4-FFF2-40B4-BE49-F238E27FC236}">
                  <a16:creationId xmlns:a16="http://schemas.microsoft.com/office/drawing/2014/main" id="{A034B6FE-8F46-4BE6-8419-A2D52DD34F39}"/>
                </a:ext>
              </a:extLst>
            </p:cNvPr>
            <p:cNvSpPr txBox="1"/>
            <p:nvPr/>
          </p:nvSpPr>
          <p:spPr>
            <a:xfrm>
              <a:off x="43638" y="5924234"/>
              <a:ext cx="5290362" cy="307777"/>
            </a:xfrm>
            <a:prstGeom prst="rect">
              <a:avLst/>
            </a:prstGeom>
            <a:noFill/>
          </p:spPr>
          <p:txBody>
            <a:bodyPr wrap="square" rtlCol="0">
              <a:spAutoFit/>
            </a:bodyPr>
            <a:lstStyle/>
            <a:p>
              <a:r>
                <a:rPr lang="en-US" sz="1400" b="1" dirty="0">
                  <a:solidFill>
                    <a:schemeClr val="accent5">
                      <a:lumMod val="75000"/>
                    </a:schemeClr>
                  </a:solidFill>
                </a:rPr>
                <a:t>SBA’s Customer Service Representatives are ready to serve.</a:t>
              </a:r>
            </a:p>
          </p:txBody>
        </p:sp>
      </p:grpSp>
    </p:spTree>
    <p:extLst>
      <p:ext uri="{BB962C8B-B14F-4D97-AF65-F5344CB8AC3E}">
        <p14:creationId xmlns:p14="http://schemas.microsoft.com/office/powerpoint/2010/main" val="1779721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7543-2B3B-43E0-8E80-4E3F452B078B}"/>
              </a:ext>
            </a:extLst>
          </p:cNvPr>
          <p:cNvSpPr>
            <a:spLocks noGrp="1"/>
          </p:cNvSpPr>
          <p:nvPr>
            <p:ph type="title"/>
          </p:nvPr>
        </p:nvSpPr>
        <p:spPr/>
        <p:txBody>
          <a:bodyPr>
            <a:normAutofit/>
          </a:bodyPr>
          <a:lstStyle/>
          <a:p>
            <a:r>
              <a:rPr lang="en-US" sz="3200" dirty="0">
                <a:solidFill>
                  <a:schemeClr val="tx1"/>
                </a:solidFill>
              </a:rPr>
              <a:t>Assistance From SBA Partners</a:t>
            </a:r>
          </a:p>
        </p:txBody>
      </p:sp>
      <p:sp>
        <p:nvSpPr>
          <p:cNvPr id="4" name="Slide Number Placeholder 3">
            <a:extLst>
              <a:ext uri="{FF2B5EF4-FFF2-40B4-BE49-F238E27FC236}">
                <a16:creationId xmlns:a16="http://schemas.microsoft.com/office/drawing/2014/main" id="{91CD0CFE-B380-4023-A205-962825536442}"/>
              </a:ext>
            </a:extLst>
          </p:cNvPr>
          <p:cNvSpPr>
            <a:spLocks noGrp="1"/>
          </p:cNvSpPr>
          <p:nvPr>
            <p:ph type="sldNum" sz="quarter" idx="12"/>
          </p:nvPr>
        </p:nvSpPr>
        <p:spPr/>
        <p:txBody>
          <a:bodyPr/>
          <a:lstStyle/>
          <a:p>
            <a:fld id="{B1AB44B9-F1EC-4F4B-88D4-413245C9CD3E}" type="slidenum">
              <a:rPr lang="en-US" smtClean="0"/>
              <a:t>13</a:t>
            </a:fld>
            <a:endParaRPr lang="en-US" dirty="0"/>
          </a:p>
        </p:txBody>
      </p:sp>
      <p:sp>
        <p:nvSpPr>
          <p:cNvPr id="5" name="Rectangle 4">
            <a:extLst>
              <a:ext uri="{FF2B5EF4-FFF2-40B4-BE49-F238E27FC236}">
                <a16:creationId xmlns:a16="http://schemas.microsoft.com/office/drawing/2014/main" id="{FC310595-E51D-4F06-9F0B-79EA0E610C22}"/>
              </a:ext>
            </a:extLst>
          </p:cNvPr>
          <p:cNvSpPr/>
          <p:nvPr/>
        </p:nvSpPr>
        <p:spPr>
          <a:xfrm>
            <a:off x="628650" y="1527064"/>
            <a:ext cx="7696200" cy="2554545"/>
          </a:xfrm>
          <a:prstGeom prst="rect">
            <a:avLst/>
          </a:prstGeom>
        </p:spPr>
        <p:txBody>
          <a:bodyPr wrap="square">
            <a:spAutoFit/>
          </a:bodyPr>
          <a:lstStyle/>
          <a:p>
            <a:pPr marL="0" marR="0"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Free assistance with reconstructing financial records, preparing financial statements and submitting the loan application is available from any of SBA’s partners: Small Business Development Centers (SBDCs), SCORE, Women’s Business Centers (WBC), and Veteran’s Business Outreach Centers and local Chambers of Commerce.  </a:t>
            </a:r>
          </a:p>
          <a:p>
            <a:pPr marL="0" marR="0" algn="just">
              <a:spcBef>
                <a:spcPts val="0"/>
              </a:spcBef>
              <a:spcAft>
                <a:spcPts val="0"/>
              </a:spcAft>
            </a:pPr>
            <a:endParaRPr lang="en-US" dirty="0">
              <a:solidFill>
                <a:srgbClr val="000000"/>
              </a:solidFill>
              <a:latin typeface="Source Sans Pro" panose="020B0503030403020204" pitchFamily="34" charset="0"/>
              <a:ea typeface="Source Sans Pro" panose="020B0503030403020204" pitchFamily="34" charset="0"/>
            </a:endParaRPr>
          </a:p>
          <a:p>
            <a:pPr marL="0" marR="0"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For the nearest office, visit</a:t>
            </a:r>
            <a:r>
              <a:rPr lang="en-US" dirty="0">
                <a:solidFill>
                  <a:srgbClr val="000000"/>
                </a:solidFill>
                <a:latin typeface="Source Sans Pro" panose="020B0503030403020204" pitchFamily="34" charset="0"/>
                <a:ea typeface="Source Sans Pro" panose="020B0503030403020204" pitchFamily="34" charset="0"/>
              </a:rPr>
              <a:t>: </a:t>
            </a:r>
            <a:r>
              <a:rPr lang="en-US" dirty="0">
                <a:solidFill>
                  <a:srgbClr val="000000"/>
                </a:solidFill>
                <a:latin typeface="Source Sans Pro" panose="020B0503030403020204" pitchFamily="34" charset="0"/>
                <a:ea typeface="Source Sans Pro" panose="020B0503030403020204" pitchFamily="34" charset="0"/>
                <a:hlinkClick r:id="rId3"/>
              </a:rPr>
              <a:t>https://www.sba.gov/local-assistance</a:t>
            </a:r>
            <a:endParaRPr lang="en-US" dirty="0">
              <a:solidFill>
                <a:srgbClr val="000000"/>
              </a:solidFill>
              <a:latin typeface="Source Sans Pro" panose="020B0503030403020204" pitchFamily="34" charset="0"/>
              <a:ea typeface="Source Sans Pro" panose="020B0503030403020204" pitchFamily="34" charset="0"/>
            </a:endParaRPr>
          </a:p>
          <a:p>
            <a:pPr marL="0" marR="0" algn="just">
              <a:spcBef>
                <a:spcPts val="0"/>
              </a:spcBef>
              <a:spcAft>
                <a:spcPts val="0"/>
              </a:spcAft>
            </a:pPr>
            <a:endParaRPr lang="en-US" dirty="0">
              <a:latin typeface="Times New Roman" panose="02020603050405020304" pitchFamily="18" charset="0"/>
              <a:ea typeface="Times New Roman" panose="02020603050405020304" pitchFamily="18" charset="0"/>
            </a:endParaRPr>
          </a:p>
        </p:txBody>
      </p:sp>
      <p:sp>
        <p:nvSpPr>
          <p:cNvPr id="6" name="Footer Placeholder 2">
            <a:extLst>
              <a:ext uri="{FF2B5EF4-FFF2-40B4-BE49-F238E27FC236}">
                <a16:creationId xmlns:a16="http://schemas.microsoft.com/office/drawing/2014/main" id="{697D3C5A-820B-43BA-95DF-D2844740ACAA}"/>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88906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A2C4-AD28-4C28-9538-97EF6EE20E44}"/>
              </a:ext>
            </a:extLst>
          </p:cNvPr>
          <p:cNvSpPr>
            <a:spLocks noGrp="1"/>
          </p:cNvSpPr>
          <p:nvPr>
            <p:ph type="title"/>
          </p:nvPr>
        </p:nvSpPr>
        <p:spPr/>
        <p:txBody>
          <a:bodyPr>
            <a:normAutofit/>
          </a:bodyPr>
          <a:lstStyle/>
          <a:p>
            <a:r>
              <a:rPr lang="en-US" sz="3200" dirty="0">
                <a:solidFill>
                  <a:schemeClr val="tx1"/>
                </a:solidFill>
              </a:rPr>
              <a:t>Submit Your Application </a:t>
            </a:r>
            <a:br>
              <a:rPr lang="en-US" sz="3200" dirty="0">
                <a:solidFill>
                  <a:schemeClr val="tx1"/>
                </a:solidFill>
              </a:rPr>
            </a:br>
            <a:r>
              <a:rPr lang="en-US" sz="3200" dirty="0">
                <a:solidFill>
                  <a:schemeClr val="tx1"/>
                </a:solidFill>
              </a:rPr>
              <a:t>As Soon As Possible</a:t>
            </a:r>
          </a:p>
        </p:txBody>
      </p:sp>
      <p:sp>
        <p:nvSpPr>
          <p:cNvPr id="4" name="Slide Number Placeholder 3">
            <a:extLst>
              <a:ext uri="{FF2B5EF4-FFF2-40B4-BE49-F238E27FC236}">
                <a16:creationId xmlns:a16="http://schemas.microsoft.com/office/drawing/2014/main" id="{CE74E795-0112-4447-B761-CD33707EC51F}"/>
              </a:ext>
            </a:extLst>
          </p:cNvPr>
          <p:cNvSpPr>
            <a:spLocks noGrp="1"/>
          </p:cNvSpPr>
          <p:nvPr>
            <p:ph type="sldNum" sz="quarter" idx="12"/>
          </p:nvPr>
        </p:nvSpPr>
        <p:spPr/>
        <p:txBody>
          <a:bodyPr/>
          <a:lstStyle/>
          <a:p>
            <a:fld id="{B1AB44B9-F1EC-4F4B-88D4-413245C9CD3E}" type="slidenum">
              <a:rPr lang="en-US" smtClean="0"/>
              <a:t>14</a:t>
            </a:fld>
            <a:endParaRPr lang="en-US" dirty="0"/>
          </a:p>
        </p:txBody>
      </p:sp>
      <p:sp>
        <p:nvSpPr>
          <p:cNvPr id="5" name="Rectangle 4">
            <a:extLst>
              <a:ext uri="{FF2B5EF4-FFF2-40B4-BE49-F238E27FC236}">
                <a16:creationId xmlns:a16="http://schemas.microsoft.com/office/drawing/2014/main" id="{EDE9A06C-630A-45F7-A36E-4F6007486E25}"/>
              </a:ext>
            </a:extLst>
          </p:cNvPr>
          <p:cNvSpPr/>
          <p:nvPr/>
        </p:nvSpPr>
        <p:spPr>
          <a:xfrm>
            <a:off x="838200" y="1438302"/>
            <a:ext cx="7368010" cy="4401205"/>
          </a:xfrm>
          <a:prstGeom prst="rect">
            <a:avLst/>
          </a:prstGeom>
        </p:spPr>
        <p:txBody>
          <a:bodyPr wrap="square">
            <a:spAutoFit/>
          </a:bodyPr>
          <a:lstStyle/>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Recheck the filing requirements to ensure that all the needed information is submitted.</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The biggest reason for delays in processing is due to missing information.  Make sure to complete all filing requirements before submitting the application and forms.</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more funds are needed, applicants can submit supporting documents and a request for an increase.  If less funds are needed, applicants can request a reduction in the loan amount. </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the loan request is denied, the applicant will be given up to six months in which to provide new information and submit a written request for reconsideration.</a:t>
            </a:r>
          </a:p>
        </p:txBody>
      </p:sp>
      <p:sp>
        <p:nvSpPr>
          <p:cNvPr id="6" name="Footer Placeholder 2">
            <a:extLst>
              <a:ext uri="{FF2B5EF4-FFF2-40B4-BE49-F238E27FC236}">
                <a16:creationId xmlns:a16="http://schemas.microsoft.com/office/drawing/2014/main" id="{A518BD82-9932-4537-B9A3-958B5B3EA1D2}"/>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72351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5309" y="241296"/>
            <a:ext cx="8771137" cy="582886"/>
          </a:xfrm>
        </p:spPr>
        <p:txBody>
          <a:bodyPr anchor="ctr">
            <a:normAutofit/>
          </a:bodyPr>
          <a:lstStyle/>
          <a:p>
            <a:pPr algn="ctr"/>
            <a:r>
              <a:rPr lang="en-US" altLang="en-US" sz="3200" b="1" dirty="0">
                <a:solidFill>
                  <a:schemeClr val="tx1"/>
                </a:solidFill>
                <a:latin typeface="Source Sans Pro" panose="020B0503030403020204" pitchFamily="34" charset="0"/>
                <a:ea typeface="Source Sans Pro" panose="020B0503030403020204" pitchFamily="34" charset="0"/>
                <a:cs typeface="Arial" charset="0"/>
              </a:rPr>
              <a:t>Any Questions?</a:t>
            </a:r>
          </a:p>
        </p:txBody>
      </p:sp>
      <p:pic>
        <p:nvPicPr>
          <p:cNvPr id="37892" name="Picture 3" descr="C:\Users\mcihenac\Desktop\Symbol-Hel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91519"/>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310718" y="4549290"/>
            <a:ext cx="85847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itchFamily="34" charset="0"/>
                <a:ea typeface="MS PGothic" pitchFamily="34" charset="-128"/>
              </a:defRPr>
            </a:lvl1pPr>
            <a:lvl2pPr marL="742950" indent="-285750" eaLnBrk="0" hangingPunct="0">
              <a:defRPr sz="2000">
                <a:solidFill>
                  <a:srgbClr val="545555"/>
                </a:solidFill>
                <a:latin typeface="Arial" pitchFamily="34" charset="0"/>
                <a:ea typeface="MS PGothic" pitchFamily="34" charset="-128"/>
              </a:defRPr>
            </a:lvl2pPr>
            <a:lvl3pPr marL="1143000" indent="-228600" eaLnBrk="0" hangingPunct="0">
              <a:defRPr sz="2000">
                <a:solidFill>
                  <a:srgbClr val="545555"/>
                </a:solidFill>
                <a:latin typeface="Arial" pitchFamily="34" charset="0"/>
                <a:ea typeface="MS PGothic" pitchFamily="34" charset="-128"/>
              </a:defRPr>
            </a:lvl3pPr>
            <a:lvl4pPr marL="1600200" indent="-228600" eaLnBrk="0" hangingPunct="0">
              <a:defRPr sz="2000">
                <a:solidFill>
                  <a:srgbClr val="545555"/>
                </a:solidFill>
                <a:latin typeface="Arial" pitchFamily="34" charset="0"/>
                <a:ea typeface="MS PGothic" pitchFamily="34" charset="-128"/>
              </a:defRPr>
            </a:lvl4pPr>
            <a:lvl5pPr marL="2057400" indent="-228600" eaLnBrk="0" hangingPunct="0">
              <a:defRPr sz="2000">
                <a:solidFill>
                  <a:srgbClr val="545555"/>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545555"/>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545555"/>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545555"/>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545555"/>
                </a:solidFill>
                <a:latin typeface="Arial" pitchFamily="34" charset="0"/>
                <a:ea typeface="MS PGothic" pitchFamily="34" charset="-128"/>
              </a:defRPr>
            </a:lvl9pPr>
          </a:lstStyle>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More  information concerning</a:t>
            </a:r>
          </a:p>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SBA and its programs </a:t>
            </a:r>
            <a:b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b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visit our website at:</a:t>
            </a:r>
          </a:p>
          <a:p>
            <a:pPr algn="ctr" eaLnBrk="1" hangingPunct="1">
              <a:defRPr/>
            </a:pPr>
            <a:r>
              <a:rPr lang="en-US" altLang="en-US" sz="2400" b="1" u="sng"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www.sba.gov/disaster</a:t>
            </a:r>
            <a:endParaRPr lang="en-US" altLang="en-US"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580DFF40-F2C9-48D0-A3FE-37BB2BB34EE8}"/>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15</a:t>
            </a:fld>
            <a:endParaRPr lang="en-US" altLang="en-US" dirty="0"/>
          </a:p>
        </p:txBody>
      </p:sp>
      <p:sp>
        <p:nvSpPr>
          <p:cNvPr id="8" name="Footer Placeholder 2">
            <a:extLst>
              <a:ext uri="{FF2B5EF4-FFF2-40B4-BE49-F238E27FC236}">
                <a16:creationId xmlns:a16="http://schemas.microsoft.com/office/drawing/2014/main" id="{B7B2764D-5325-40E2-8F3E-51992CF4EBA7}"/>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839399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28650" y="521565"/>
            <a:ext cx="7886700" cy="449178"/>
          </a:xfrm>
        </p:spPr>
        <p:txBody>
          <a:bodyPr>
            <a:noAutofit/>
          </a:bodyPr>
          <a:lstStyle/>
          <a:p>
            <a:r>
              <a:rPr lang="en-US" sz="3200" dirty="0"/>
              <a:t>Disaster Loan Application Portal (DLAP)</a:t>
            </a:r>
          </a:p>
        </p:txBody>
      </p:sp>
      <p:pic>
        <p:nvPicPr>
          <p:cNvPr id="5" name="Content Placeholder 4">
            <a:extLst>
              <a:ext uri="{FF2B5EF4-FFF2-40B4-BE49-F238E27FC236}">
                <a16:creationId xmlns:a16="http://schemas.microsoft.com/office/drawing/2014/main" id="{0025C2EE-65FE-4097-B5F1-316B96743472}"/>
              </a:ext>
            </a:extLst>
          </p:cNvPr>
          <p:cNvPicPr>
            <a:picLocks noGrp="1" noChangeAspect="1"/>
          </p:cNvPicPr>
          <p:nvPr>
            <p:ph idx="1"/>
          </p:nvPr>
        </p:nvPicPr>
        <p:blipFill>
          <a:blip r:embed="rId3"/>
          <a:stretch>
            <a:fillRect/>
          </a:stretch>
        </p:blipFill>
        <p:spPr>
          <a:xfrm>
            <a:off x="582358" y="1371601"/>
            <a:ext cx="8180642" cy="4087078"/>
          </a:xfrm>
          <a:prstGeom prst="rect">
            <a:avLst/>
          </a:prstGeom>
        </p:spPr>
      </p:pic>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16</a:t>
            </a:fld>
            <a:endParaRPr lang="en-US"/>
          </a:p>
        </p:txBody>
      </p:sp>
    </p:spTree>
    <p:extLst>
      <p:ext uri="{BB962C8B-B14F-4D97-AF65-F5344CB8AC3E}">
        <p14:creationId xmlns:p14="http://schemas.microsoft.com/office/powerpoint/2010/main" val="268876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7618-BD12-4835-AC5E-D0AF5B6E2F3D}"/>
              </a:ext>
            </a:extLst>
          </p:cNvPr>
          <p:cNvSpPr>
            <a:spLocks noGrp="1"/>
          </p:cNvSpPr>
          <p:nvPr>
            <p:ph type="title"/>
          </p:nvPr>
        </p:nvSpPr>
        <p:spPr>
          <a:xfrm>
            <a:off x="381000" y="685800"/>
            <a:ext cx="7886700" cy="449178"/>
          </a:xfrm>
        </p:spPr>
        <p:txBody>
          <a:bodyPr>
            <a:noAutofit/>
          </a:bodyPr>
          <a:lstStyle/>
          <a:p>
            <a:r>
              <a:rPr lang="en-US" sz="3200" dirty="0"/>
              <a:t>Disaster Loan Application Portal</a:t>
            </a:r>
          </a:p>
        </p:txBody>
      </p:sp>
      <p:sp>
        <p:nvSpPr>
          <p:cNvPr id="3" name="Content Placeholder 2">
            <a:extLst>
              <a:ext uri="{FF2B5EF4-FFF2-40B4-BE49-F238E27FC236}">
                <a16:creationId xmlns:a16="http://schemas.microsoft.com/office/drawing/2014/main" id="{5ECAFC3F-0994-46F3-899B-BABF39925589}"/>
              </a:ext>
            </a:extLst>
          </p:cNvPr>
          <p:cNvSpPr>
            <a:spLocks noGrp="1"/>
          </p:cNvSpPr>
          <p:nvPr>
            <p:ph idx="1"/>
          </p:nvPr>
        </p:nvSpPr>
        <p:spPr>
          <a:xfrm>
            <a:off x="699077" y="1676400"/>
            <a:ext cx="7848600" cy="3154969"/>
          </a:xfrm>
        </p:spPr>
        <p:txBody>
          <a:bodyPr/>
          <a:lstStyle/>
          <a:p>
            <a:pPr marL="0" indent="0" algn="just">
              <a:buNone/>
            </a:pPr>
            <a:r>
              <a:rPr lang="en-US" dirty="0"/>
              <a:t>This presentation will provide guidance on how to complete an Electronic Business Application utilizing SBA Form 5 and SBA Form 5C.  Before starting this process, please insure you have the filing requirements as defined in this document.  These documents are required for processing an EIDL application.</a:t>
            </a:r>
          </a:p>
        </p:txBody>
      </p:sp>
      <p:sp>
        <p:nvSpPr>
          <p:cNvPr id="4" name="Slide Number Placeholder 3">
            <a:extLst>
              <a:ext uri="{FF2B5EF4-FFF2-40B4-BE49-F238E27FC236}">
                <a16:creationId xmlns:a16="http://schemas.microsoft.com/office/drawing/2014/main" id="{96A3B104-10F1-4086-9158-3AC88E69FAAC}"/>
              </a:ext>
            </a:extLst>
          </p:cNvPr>
          <p:cNvSpPr>
            <a:spLocks noGrp="1"/>
          </p:cNvSpPr>
          <p:nvPr>
            <p:ph type="sldNum" sz="quarter" idx="12"/>
          </p:nvPr>
        </p:nvSpPr>
        <p:spPr/>
        <p:txBody>
          <a:bodyPr/>
          <a:lstStyle/>
          <a:p>
            <a:fld id="{B1AB44B9-F1EC-4F4B-88D4-413245C9CD3E}" type="slidenum">
              <a:rPr lang="en-US" smtClean="0"/>
              <a:t>17</a:t>
            </a:fld>
            <a:endParaRPr lang="en-US"/>
          </a:p>
        </p:txBody>
      </p:sp>
    </p:spTree>
    <p:extLst>
      <p:ext uri="{BB962C8B-B14F-4D97-AF65-F5344CB8AC3E}">
        <p14:creationId xmlns:p14="http://schemas.microsoft.com/office/powerpoint/2010/main" val="184889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D780-0E6B-4F7B-AFDB-76F364D4F99D}"/>
              </a:ext>
            </a:extLst>
          </p:cNvPr>
          <p:cNvSpPr>
            <a:spLocks noGrp="1"/>
          </p:cNvSpPr>
          <p:nvPr>
            <p:ph type="title"/>
          </p:nvPr>
        </p:nvSpPr>
        <p:spPr/>
        <p:txBody>
          <a:bodyPr>
            <a:normAutofit/>
          </a:bodyPr>
          <a:lstStyle/>
          <a:p>
            <a:r>
              <a:rPr lang="en-US" sz="3200" dirty="0"/>
              <a:t>Filing Requirements</a:t>
            </a:r>
          </a:p>
        </p:txBody>
      </p:sp>
      <p:sp>
        <p:nvSpPr>
          <p:cNvPr id="4" name="Slide Number Placeholder 3">
            <a:extLst>
              <a:ext uri="{FF2B5EF4-FFF2-40B4-BE49-F238E27FC236}">
                <a16:creationId xmlns:a16="http://schemas.microsoft.com/office/drawing/2014/main" id="{7B1AC69D-2D79-423E-BE10-46A93B2EFF5C}"/>
              </a:ext>
            </a:extLst>
          </p:cNvPr>
          <p:cNvSpPr>
            <a:spLocks noGrp="1"/>
          </p:cNvSpPr>
          <p:nvPr>
            <p:ph type="sldNum" sz="quarter" idx="12"/>
          </p:nvPr>
        </p:nvSpPr>
        <p:spPr/>
        <p:txBody>
          <a:bodyPr/>
          <a:lstStyle/>
          <a:p>
            <a:fld id="{B1AB44B9-F1EC-4F4B-88D4-413245C9CD3E}" type="slidenum">
              <a:rPr lang="en-US" smtClean="0"/>
              <a:t>18</a:t>
            </a:fld>
            <a:endParaRPr lang="en-US"/>
          </a:p>
        </p:txBody>
      </p:sp>
      <p:sp>
        <p:nvSpPr>
          <p:cNvPr id="8" name="Content Placeholder 1">
            <a:extLst>
              <a:ext uri="{FF2B5EF4-FFF2-40B4-BE49-F238E27FC236}">
                <a16:creationId xmlns:a16="http://schemas.microsoft.com/office/drawing/2014/main" id="{27DBFBFE-BFE1-49BB-9D65-9698ED4C2F46}"/>
              </a:ext>
            </a:extLst>
          </p:cNvPr>
          <p:cNvSpPr txBox="1">
            <a:spLocks/>
          </p:cNvSpPr>
          <p:nvPr/>
        </p:nvSpPr>
        <p:spPr>
          <a:xfrm>
            <a:off x="1371600" y="1828800"/>
            <a:ext cx="6666689" cy="2438400"/>
          </a:xfrm>
          <a:prstGeom prst="rect">
            <a:avLst/>
          </a:prstGeom>
        </p:spPr>
        <p:txBody>
          <a:bodyPr vert="horz" lIns="68580" tIns="34290" rIns="68580" bIns="3429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Clr>
                <a:srgbClr val="31B6FD"/>
              </a:buClr>
              <a:buNone/>
              <a:defRPr/>
            </a:pPr>
            <a:r>
              <a:rPr lang="en-US" sz="1800" dirty="0">
                <a:solidFill>
                  <a:srgbClr val="073E87"/>
                </a:solidFill>
                <a:latin typeface="Candara"/>
              </a:rPr>
              <a:t>Electronic Loan Application (Form 5) </a:t>
            </a:r>
          </a:p>
          <a:p>
            <a:pPr marL="0" indent="0">
              <a:buClr>
                <a:srgbClr val="31B6FD"/>
              </a:buClr>
              <a:buNone/>
              <a:defRPr/>
            </a:pPr>
            <a:r>
              <a:rPr lang="en-US" sz="1800" dirty="0">
                <a:solidFill>
                  <a:srgbClr val="073E87"/>
                </a:solidFill>
                <a:latin typeface="Candara"/>
              </a:rPr>
              <a:t>Electronic Loan Application (Form 5C)  Sole Proprietorship Only</a:t>
            </a:r>
          </a:p>
          <a:p>
            <a:pPr marL="0" indent="0">
              <a:buClr>
                <a:srgbClr val="31B6FD"/>
              </a:buClr>
              <a:buNone/>
              <a:defRPr/>
            </a:pPr>
            <a:r>
              <a:rPr lang="en-US" sz="1800" dirty="0">
                <a:solidFill>
                  <a:srgbClr val="073E87"/>
                </a:solidFill>
                <a:latin typeface="Candara"/>
              </a:rPr>
              <a:t>Tax Authorization (Form 4506-T) 20% Owners/GP/50% Affiliate</a:t>
            </a:r>
          </a:p>
          <a:p>
            <a:pPr marL="0" indent="0">
              <a:buClr>
                <a:srgbClr val="31B6FD"/>
              </a:buClr>
              <a:buNone/>
              <a:defRPr/>
            </a:pPr>
            <a:r>
              <a:rPr lang="en-US" sz="1800" dirty="0">
                <a:solidFill>
                  <a:srgbClr val="073E87"/>
                </a:solidFill>
                <a:latin typeface="Candara"/>
              </a:rPr>
              <a:t>Most recent Business Tax Return</a:t>
            </a:r>
          </a:p>
          <a:p>
            <a:pPr marL="0" indent="0">
              <a:buClr>
                <a:srgbClr val="31B6FD"/>
              </a:buClr>
              <a:buNone/>
              <a:defRPr/>
            </a:pPr>
            <a:r>
              <a:rPr lang="en-US" sz="1800" dirty="0">
                <a:solidFill>
                  <a:srgbClr val="073E87"/>
                </a:solidFill>
                <a:latin typeface="Candara"/>
              </a:rPr>
              <a:t>Personal Financial Statement (Form 413) 20% Owners/GP</a:t>
            </a:r>
          </a:p>
          <a:p>
            <a:pPr marL="0" indent="0">
              <a:buClr>
                <a:srgbClr val="31B6FD"/>
              </a:buClr>
              <a:buNone/>
              <a:defRPr/>
            </a:pPr>
            <a:r>
              <a:rPr lang="en-US" sz="1800" dirty="0">
                <a:solidFill>
                  <a:srgbClr val="073E87"/>
                </a:solidFill>
                <a:latin typeface="Candara"/>
              </a:rPr>
              <a:t>Schedule of Liabilities (Form 2202)</a:t>
            </a:r>
          </a:p>
          <a:p>
            <a:pPr marL="0" indent="0">
              <a:buClr>
                <a:srgbClr val="31B6FD"/>
              </a:buClr>
              <a:buNone/>
              <a:defRPr/>
            </a:pPr>
            <a:r>
              <a:rPr lang="en-US" sz="1800" dirty="0">
                <a:solidFill>
                  <a:srgbClr val="073E87"/>
                </a:solidFill>
                <a:latin typeface="Candara"/>
              </a:rPr>
              <a:t>Monthly Sales (Form 1368)	necessary but not a filing requirement </a:t>
            </a:r>
          </a:p>
          <a:p>
            <a:pPr marL="0" indent="0" defTabSz="685800" fontAlgn="auto">
              <a:spcAft>
                <a:spcPts val="0"/>
              </a:spcAft>
              <a:buClr>
                <a:srgbClr val="31B6FD"/>
              </a:buClr>
              <a:buNone/>
              <a:defRPr/>
            </a:pPr>
            <a:endParaRPr lang="en-US" sz="600" dirty="0">
              <a:solidFill>
                <a:srgbClr val="073E87"/>
              </a:solidFill>
              <a:latin typeface="Candara"/>
            </a:endParaRPr>
          </a:p>
          <a:p>
            <a:pPr marL="0" indent="0" defTabSz="685800" fontAlgn="auto">
              <a:spcAft>
                <a:spcPts val="0"/>
              </a:spcAft>
              <a:buClr>
                <a:srgbClr val="31B6FD"/>
              </a:buClr>
              <a:buNone/>
              <a:defRPr/>
            </a:pPr>
            <a:endParaRPr lang="en-US" sz="1800" dirty="0">
              <a:solidFill>
                <a:srgbClr val="073E87"/>
              </a:solidFill>
              <a:latin typeface="Candara"/>
            </a:endParaRPr>
          </a:p>
          <a:p>
            <a:pPr marL="205740" indent="-205740" defTabSz="685800" fontAlgn="auto">
              <a:spcAft>
                <a:spcPts val="0"/>
              </a:spcAft>
              <a:buClr>
                <a:srgbClr val="31B6FD"/>
              </a:buClr>
              <a:defRPr/>
            </a:pPr>
            <a:endParaRPr lang="en-US" sz="1800" dirty="0">
              <a:solidFill>
                <a:srgbClr val="073E87"/>
              </a:solidFill>
              <a:latin typeface="Candara"/>
            </a:endParaRPr>
          </a:p>
        </p:txBody>
      </p:sp>
    </p:spTree>
    <p:extLst>
      <p:ext uri="{BB962C8B-B14F-4D97-AF65-F5344CB8AC3E}">
        <p14:creationId xmlns:p14="http://schemas.microsoft.com/office/powerpoint/2010/main" val="177158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1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down)">
                                      <p:cBhvr>
                                        <p:cTn id="37"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28648" y="627753"/>
            <a:ext cx="7886700" cy="449178"/>
          </a:xfrm>
        </p:spPr>
        <p:txBody>
          <a:bodyPr>
            <a:noAutofit/>
          </a:bodyPr>
          <a:lstStyle/>
          <a:p>
            <a:r>
              <a:rPr lang="en-US" sz="3200" dirty="0"/>
              <a:t>Disaster Loan Application Portal (DLAP)</a:t>
            </a:r>
          </a:p>
        </p:txBody>
      </p:sp>
      <p:pic>
        <p:nvPicPr>
          <p:cNvPr id="5" name="Content Placeholder 4">
            <a:extLst>
              <a:ext uri="{FF2B5EF4-FFF2-40B4-BE49-F238E27FC236}">
                <a16:creationId xmlns:a16="http://schemas.microsoft.com/office/drawing/2014/main" id="{0025C2EE-65FE-4097-B5F1-316B96743472}"/>
              </a:ext>
            </a:extLst>
          </p:cNvPr>
          <p:cNvPicPr>
            <a:picLocks noGrp="1" noChangeAspect="1"/>
          </p:cNvPicPr>
          <p:nvPr>
            <p:ph idx="1"/>
          </p:nvPr>
        </p:nvPicPr>
        <p:blipFill>
          <a:blip r:embed="rId3"/>
          <a:stretch>
            <a:fillRect/>
          </a:stretch>
        </p:blipFill>
        <p:spPr>
          <a:xfrm>
            <a:off x="1571873" y="2651516"/>
            <a:ext cx="6000251" cy="2997747"/>
          </a:xfrm>
          <a:prstGeom prst="rect">
            <a:avLst/>
          </a:prstGeom>
        </p:spPr>
      </p:pic>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19</a:t>
            </a:fld>
            <a:endParaRPr lang="en-US"/>
          </a:p>
        </p:txBody>
      </p:sp>
      <p:sp>
        <p:nvSpPr>
          <p:cNvPr id="6" name="Rectangle 5">
            <a:extLst>
              <a:ext uri="{FF2B5EF4-FFF2-40B4-BE49-F238E27FC236}">
                <a16:creationId xmlns:a16="http://schemas.microsoft.com/office/drawing/2014/main" id="{82885D87-54DD-4D7C-83A4-0AFE626B4D22}"/>
              </a:ext>
            </a:extLst>
          </p:cNvPr>
          <p:cNvSpPr/>
          <p:nvPr/>
        </p:nvSpPr>
        <p:spPr>
          <a:xfrm>
            <a:off x="6796510" y="2720838"/>
            <a:ext cx="655983" cy="2832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Rectangle 6">
            <a:extLst>
              <a:ext uri="{FF2B5EF4-FFF2-40B4-BE49-F238E27FC236}">
                <a16:creationId xmlns:a16="http://schemas.microsoft.com/office/drawing/2014/main" id="{8315FCBD-0F13-4174-985F-306DF47405C8}"/>
              </a:ext>
            </a:extLst>
          </p:cNvPr>
          <p:cNvSpPr/>
          <p:nvPr/>
        </p:nvSpPr>
        <p:spPr>
          <a:xfrm>
            <a:off x="3344331" y="2127816"/>
            <a:ext cx="2892138" cy="553998"/>
          </a:xfrm>
          <a:prstGeom prst="rect">
            <a:avLst/>
          </a:prstGeom>
        </p:spPr>
        <p:txBody>
          <a:bodyPr wrap="none">
            <a:spAutoFit/>
          </a:bodyPr>
          <a:lstStyle/>
          <a:p>
            <a:r>
              <a:rPr lang="en-US" sz="1500" dirty="0">
                <a:hlinkClick r:id="rId4"/>
              </a:rPr>
              <a:t>https://disasterloan.sba.gov/ela/</a:t>
            </a:r>
            <a:endParaRPr lang="en-US" sz="1500" dirty="0"/>
          </a:p>
          <a:p>
            <a:endParaRPr lang="en-US" sz="1500" dirty="0"/>
          </a:p>
        </p:txBody>
      </p:sp>
      <p:sp>
        <p:nvSpPr>
          <p:cNvPr id="8" name="TextBox 7">
            <a:extLst>
              <a:ext uri="{FF2B5EF4-FFF2-40B4-BE49-F238E27FC236}">
                <a16:creationId xmlns:a16="http://schemas.microsoft.com/office/drawing/2014/main" id="{B99601FD-1DBE-4009-BB41-EE093257FAAF}"/>
              </a:ext>
            </a:extLst>
          </p:cNvPr>
          <p:cNvSpPr txBox="1"/>
          <p:nvPr/>
        </p:nvSpPr>
        <p:spPr>
          <a:xfrm>
            <a:off x="2830798" y="1672239"/>
            <a:ext cx="4293704" cy="553998"/>
          </a:xfrm>
          <a:prstGeom prst="rect">
            <a:avLst/>
          </a:prstGeom>
          <a:noFill/>
        </p:spPr>
        <p:txBody>
          <a:bodyPr wrap="square" rtlCol="0">
            <a:spAutoFit/>
          </a:bodyPr>
          <a:lstStyle/>
          <a:p>
            <a:r>
              <a:rPr lang="en-US" sz="1500" b="1" dirty="0"/>
              <a:t>DOUBLE-CLICK ON THE LINK TO ACCESS THE SITE</a:t>
            </a:r>
          </a:p>
        </p:txBody>
      </p:sp>
      <p:sp>
        <p:nvSpPr>
          <p:cNvPr id="9" name="TextBox 8">
            <a:extLst>
              <a:ext uri="{FF2B5EF4-FFF2-40B4-BE49-F238E27FC236}">
                <a16:creationId xmlns:a16="http://schemas.microsoft.com/office/drawing/2014/main" id="{1300BF9F-51B5-42AF-B43F-B327A60AC1B6}"/>
              </a:ext>
            </a:extLst>
          </p:cNvPr>
          <p:cNvSpPr txBox="1"/>
          <p:nvPr/>
        </p:nvSpPr>
        <p:spPr>
          <a:xfrm>
            <a:off x="5705988" y="3593868"/>
            <a:ext cx="2313968" cy="553998"/>
          </a:xfrm>
          <a:prstGeom prst="rect">
            <a:avLst/>
          </a:prstGeom>
          <a:solidFill>
            <a:schemeClr val="tx2">
              <a:lumMod val="75000"/>
            </a:schemeClr>
          </a:solidFill>
        </p:spPr>
        <p:txBody>
          <a:bodyPr wrap="square" rtlCol="0">
            <a:spAutoFit/>
          </a:bodyPr>
          <a:lstStyle/>
          <a:p>
            <a:r>
              <a:rPr lang="en-US" sz="1500" b="1" dirty="0">
                <a:solidFill>
                  <a:schemeClr val="bg1"/>
                </a:solidFill>
              </a:rPr>
              <a:t>DOUBLE-CLICK APPLY ONLINE</a:t>
            </a:r>
          </a:p>
        </p:txBody>
      </p:sp>
      <p:sp>
        <p:nvSpPr>
          <p:cNvPr id="11" name="Oval 10">
            <a:extLst>
              <a:ext uri="{FF2B5EF4-FFF2-40B4-BE49-F238E27FC236}">
                <a16:creationId xmlns:a16="http://schemas.microsoft.com/office/drawing/2014/main" id="{5305674D-A633-49A5-81B9-DED5CA3447F8}"/>
              </a:ext>
            </a:extLst>
          </p:cNvPr>
          <p:cNvSpPr/>
          <p:nvPr/>
        </p:nvSpPr>
        <p:spPr>
          <a:xfrm>
            <a:off x="3602934" y="3510998"/>
            <a:ext cx="1630019" cy="1667310"/>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3" name="Straight Arrow Connector 12">
            <a:extLst>
              <a:ext uri="{FF2B5EF4-FFF2-40B4-BE49-F238E27FC236}">
                <a16:creationId xmlns:a16="http://schemas.microsoft.com/office/drawing/2014/main" id="{62A7CBC6-01FD-42B7-9F88-CBCBE8E36B94}"/>
              </a:ext>
            </a:extLst>
          </p:cNvPr>
          <p:cNvCxnSpPr/>
          <p:nvPr/>
        </p:nvCxnSpPr>
        <p:spPr>
          <a:xfrm flipH="1">
            <a:off x="5232953" y="3123372"/>
            <a:ext cx="1563557" cy="715618"/>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3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254000" y="266162"/>
            <a:ext cx="8763000" cy="1110814"/>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Disaster Declaration Makes Loans Available </a:t>
            </a:r>
            <a:r>
              <a:rPr lang="en-US" sz="3200" b="1" dirty="0">
                <a:solidFill>
                  <a:schemeClr val="tx1"/>
                </a:solidFill>
                <a:latin typeface="Source Sans Pro" panose="020B0503030403020204" pitchFamily="34" charset="0"/>
                <a:ea typeface="Source Sans Pro" panose="020B0503030403020204" pitchFamily="34" charset="0"/>
                <a:cs typeface="Arial" pitchFamily="34" charset="0"/>
              </a:rPr>
              <a:t>Due to the </a:t>
            </a:r>
            <a:r>
              <a:rPr lang="en-US" sz="3200" b="1" dirty="0">
                <a:solidFill>
                  <a:schemeClr val="tx1"/>
                </a:solidFill>
                <a:latin typeface="Source Sans Pro" panose="020B0503030403020204" pitchFamily="34" charset="0"/>
                <a:ea typeface="Source Sans Pro" panose="020B0503030403020204" pitchFamily="34" charset="0"/>
              </a:rPr>
              <a:t>Coronavirus (COVID-19)</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6" name="TextBox 5">
            <a:extLst>
              <a:ext uri="{FF2B5EF4-FFF2-40B4-BE49-F238E27FC236}">
                <a16:creationId xmlns:a16="http://schemas.microsoft.com/office/drawing/2014/main" id="{1AB96E4E-AE86-43D8-AB2E-4E2A5CB1E5EF}"/>
              </a:ext>
            </a:extLst>
          </p:cNvPr>
          <p:cNvSpPr txBox="1">
            <a:spLocks noChangeArrowheads="1"/>
          </p:cNvSpPr>
          <p:nvPr/>
        </p:nvSpPr>
        <p:spPr bwMode="auto">
          <a:xfrm>
            <a:off x="6019800" y="4822282"/>
            <a:ext cx="3291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pPr algn="ctr"/>
            <a:r>
              <a:rPr lang="en-US" altLang="en-US" sz="1600" b="1" i="1" dirty="0">
                <a:solidFill>
                  <a:schemeClr val="tx1"/>
                </a:solidFill>
                <a:latin typeface="Source Sans Pro" panose="020B0503030403020204" pitchFamily="34" charset="0"/>
                <a:ea typeface="Source Sans Pro" panose="020B0503030403020204" pitchFamily="34" charset="0"/>
              </a:rPr>
              <a:t>Administrator Jovita Carranza</a:t>
            </a:r>
          </a:p>
        </p:txBody>
      </p:sp>
      <p:pic>
        <p:nvPicPr>
          <p:cNvPr id="3" name="Picture 2">
            <a:extLst>
              <a:ext uri="{FF2B5EF4-FFF2-40B4-BE49-F238E27FC236}">
                <a16:creationId xmlns:a16="http://schemas.microsoft.com/office/drawing/2014/main" id="{62D505B6-C224-4447-9B62-DEEFFBC81FC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85550" y="1647476"/>
            <a:ext cx="249936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191B6691-24A8-43C9-8C90-6FCEA20B90E3}"/>
              </a:ext>
            </a:extLst>
          </p:cNvPr>
          <p:cNvSpPr txBox="1"/>
          <p:nvPr/>
        </p:nvSpPr>
        <p:spPr>
          <a:xfrm>
            <a:off x="248227" y="1697164"/>
            <a:ext cx="5943600" cy="4278094"/>
          </a:xfrm>
          <a:prstGeom prst="rect">
            <a:avLst/>
          </a:prstGeom>
          <a:noFill/>
        </p:spPr>
        <p:txBody>
          <a:bodyPr wrap="square" rtlCol="0">
            <a:spAutoFit/>
          </a:bodyPr>
          <a:lstStyle/>
          <a:p>
            <a:endParaRPr lang="en-US" sz="1200" b="1"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The U.S. Small Business Administration (SBA) is offering designated states and territories low-interest federal disaster loans for working capital to small businesses suffering substantial economic injury as a result of the Coronavirus (COVID-19).</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Upon a request received from a state’s or territory’s Governor, SBA will issue under its own authority, as provide by the Coronavirus Preparedness and Response Supplement Appropriations Act that was recently signed by the President, an Economic Injury Disaster Loan declaration.</a:t>
            </a:r>
            <a:endParaRPr lang="en-US" altLang="en-US" dirty="0">
              <a:latin typeface="Source Sans Pro" panose="020B0503030403020204" pitchFamily="34" charset="0"/>
              <a:ea typeface="Source Sans Pro" panose="020B0503030403020204" pitchFamily="34" charset="0"/>
            </a:endParaRPr>
          </a:p>
          <a:p>
            <a:endParaRPr lang="en-US" b="1" i="1" dirty="0">
              <a:solidFill>
                <a:schemeClr val="tx1"/>
              </a:solidFill>
              <a:latin typeface="Source Sans Pro" panose="020B0503030403020204" pitchFamily="34" charset="0"/>
              <a:ea typeface="Source Sans Pro" panose="020B0503030403020204" pitchFamily="34" charset="0"/>
            </a:endParaRPr>
          </a:p>
        </p:txBody>
      </p:sp>
      <p:sp>
        <p:nvSpPr>
          <p:cNvPr id="9" name="Footer Placeholder 2">
            <a:extLst>
              <a:ext uri="{FF2B5EF4-FFF2-40B4-BE49-F238E27FC236}">
                <a16:creationId xmlns:a16="http://schemas.microsoft.com/office/drawing/2014/main" id="{F53996F5-75B8-4A9B-9794-C1C4E9CB7F0A}"/>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
        <p:nvSpPr>
          <p:cNvPr id="11" name="Slide Number Placeholder 4">
            <a:extLst>
              <a:ext uri="{FF2B5EF4-FFF2-40B4-BE49-F238E27FC236}">
                <a16:creationId xmlns:a16="http://schemas.microsoft.com/office/drawing/2014/main" id="{F2625828-F567-4C1B-8975-504A1916F267}"/>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2</a:t>
            </a:fld>
            <a:endParaRPr lang="en-US" altLang="en-US" dirty="0"/>
          </a:p>
        </p:txBody>
      </p:sp>
    </p:spTree>
    <p:extLst>
      <p:ext uri="{BB962C8B-B14F-4D97-AF65-F5344CB8AC3E}">
        <p14:creationId xmlns:p14="http://schemas.microsoft.com/office/powerpoint/2010/main" val="399603415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p:txBody>
          <a:bodyPr>
            <a:normAutofit/>
          </a:bodyPr>
          <a:lstStyle/>
          <a:p>
            <a:r>
              <a:rPr lang="en-US" sz="3200" dirty="0"/>
              <a:t>Register</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a:xfrm>
            <a:off x="6796510" y="5659005"/>
            <a:ext cx="2057400" cy="365125"/>
          </a:xfrm>
        </p:spPr>
        <p:txBody>
          <a:bodyPr/>
          <a:lstStyle/>
          <a:p>
            <a:fld id="{B1AB44B9-F1EC-4F4B-88D4-413245C9CD3E}" type="slidenum">
              <a:rPr lang="en-US" smtClean="0"/>
              <a:t>20</a:t>
            </a:fld>
            <a:endParaRPr lang="en-US"/>
          </a:p>
        </p:txBody>
      </p:sp>
      <p:pic>
        <p:nvPicPr>
          <p:cNvPr id="5" name="Picture 4">
            <a:extLst>
              <a:ext uri="{FF2B5EF4-FFF2-40B4-BE49-F238E27FC236}">
                <a16:creationId xmlns:a16="http://schemas.microsoft.com/office/drawing/2014/main" id="{18DD3867-029D-4187-BAEE-EECE6051C7C0}"/>
              </a:ext>
            </a:extLst>
          </p:cNvPr>
          <p:cNvPicPr>
            <a:picLocks noChangeAspect="1"/>
          </p:cNvPicPr>
          <p:nvPr/>
        </p:nvPicPr>
        <p:blipFill>
          <a:blip r:embed="rId3"/>
          <a:stretch>
            <a:fillRect/>
          </a:stretch>
        </p:blipFill>
        <p:spPr>
          <a:xfrm>
            <a:off x="2100284" y="1524000"/>
            <a:ext cx="6506419" cy="3322883"/>
          </a:xfrm>
          <a:prstGeom prst="rect">
            <a:avLst/>
          </a:prstGeom>
        </p:spPr>
      </p:pic>
      <p:sp>
        <p:nvSpPr>
          <p:cNvPr id="8" name="Rectangle: Rounded Corners 7">
            <a:extLst>
              <a:ext uri="{FF2B5EF4-FFF2-40B4-BE49-F238E27FC236}">
                <a16:creationId xmlns:a16="http://schemas.microsoft.com/office/drawing/2014/main" id="{33DDB4F4-1E36-42E8-AA2D-96EB9CFBF06D}"/>
              </a:ext>
            </a:extLst>
          </p:cNvPr>
          <p:cNvSpPr/>
          <p:nvPr/>
        </p:nvSpPr>
        <p:spPr>
          <a:xfrm>
            <a:off x="2588419" y="2438530"/>
            <a:ext cx="548640" cy="228600"/>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TextBox 8">
            <a:extLst>
              <a:ext uri="{FF2B5EF4-FFF2-40B4-BE49-F238E27FC236}">
                <a16:creationId xmlns:a16="http://schemas.microsoft.com/office/drawing/2014/main" id="{C6585335-7BA9-4E05-8D09-D9F760E231B2}"/>
              </a:ext>
            </a:extLst>
          </p:cNvPr>
          <p:cNvSpPr txBox="1"/>
          <p:nvPr/>
        </p:nvSpPr>
        <p:spPr>
          <a:xfrm>
            <a:off x="329457" y="2201200"/>
            <a:ext cx="1515292" cy="3554819"/>
          </a:xfrm>
          <a:prstGeom prst="rect">
            <a:avLst/>
          </a:prstGeom>
          <a:solidFill>
            <a:schemeClr val="tx2">
              <a:lumMod val="75000"/>
            </a:schemeClr>
          </a:solidFill>
        </p:spPr>
        <p:txBody>
          <a:bodyPr wrap="square" rtlCol="0">
            <a:spAutoFit/>
          </a:bodyPr>
          <a:lstStyle/>
          <a:p>
            <a:r>
              <a:rPr lang="en-US" sz="1500" dirty="0">
                <a:solidFill>
                  <a:schemeClr val="bg1"/>
                </a:solidFill>
              </a:rPr>
              <a:t>From this page you can:</a:t>
            </a:r>
          </a:p>
          <a:p>
            <a:endParaRPr lang="en-US" sz="1500" dirty="0">
              <a:solidFill>
                <a:schemeClr val="bg1"/>
              </a:solidFill>
            </a:endParaRPr>
          </a:p>
          <a:p>
            <a:r>
              <a:rPr lang="en-US" sz="1500" dirty="0">
                <a:solidFill>
                  <a:schemeClr val="bg1"/>
                </a:solidFill>
              </a:rPr>
              <a:t>1) Begin a  new application by clicking on Register</a:t>
            </a:r>
          </a:p>
          <a:p>
            <a:endParaRPr lang="en-US" sz="1500" dirty="0">
              <a:solidFill>
                <a:schemeClr val="bg1"/>
              </a:solidFill>
            </a:endParaRPr>
          </a:p>
          <a:p>
            <a:r>
              <a:rPr lang="en-US" sz="1500" dirty="0">
                <a:solidFill>
                  <a:schemeClr val="bg1"/>
                </a:solidFill>
              </a:rPr>
              <a:t>2) Return to complete a started application by inputting a user name and password</a:t>
            </a:r>
          </a:p>
        </p:txBody>
      </p:sp>
      <p:cxnSp>
        <p:nvCxnSpPr>
          <p:cNvPr id="11" name="Straight Arrow Connector 10">
            <a:extLst>
              <a:ext uri="{FF2B5EF4-FFF2-40B4-BE49-F238E27FC236}">
                <a16:creationId xmlns:a16="http://schemas.microsoft.com/office/drawing/2014/main" id="{F6D68788-FAA3-4E6D-98A8-9DD2A01A4EFB}"/>
              </a:ext>
            </a:extLst>
          </p:cNvPr>
          <p:cNvCxnSpPr>
            <a:cxnSpLocks/>
          </p:cNvCxnSpPr>
          <p:nvPr/>
        </p:nvCxnSpPr>
        <p:spPr>
          <a:xfrm flipV="1">
            <a:off x="1736498" y="2619585"/>
            <a:ext cx="851921" cy="53113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056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253496" y="412948"/>
            <a:ext cx="7886700" cy="449178"/>
          </a:xfrm>
        </p:spPr>
        <p:txBody>
          <a:bodyPr>
            <a:noAutofit/>
          </a:bodyPr>
          <a:lstStyle/>
          <a:p>
            <a:r>
              <a:rPr lang="en-US" sz="3200" dirty="0"/>
              <a:t>Complete Registration Information</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21</a:t>
            </a:fld>
            <a:endParaRPr lang="en-US"/>
          </a:p>
        </p:txBody>
      </p:sp>
      <p:pic>
        <p:nvPicPr>
          <p:cNvPr id="6" name="Picture 5">
            <a:extLst>
              <a:ext uri="{FF2B5EF4-FFF2-40B4-BE49-F238E27FC236}">
                <a16:creationId xmlns:a16="http://schemas.microsoft.com/office/drawing/2014/main" id="{7BDB3DB7-FA12-4F8E-A359-8E4A5FBA997E}"/>
              </a:ext>
            </a:extLst>
          </p:cNvPr>
          <p:cNvPicPr>
            <a:picLocks noChangeAspect="1"/>
          </p:cNvPicPr>
          <p:nvPr/>
        </p:nvPicPr>
        <p:blipFill>
          <a:blip r:embed="rId3"/>
          <a:stretch>
            <a:fillRect/>
          </a:stretch>
        </p:blipFill>
        <p:spPr>
          <a:xfrm>
            <a:off x="223478" y="1797942"/>
            <a:ext cx="3053227" cy="2549201"/>
          </a:xfrm>
          <a:prstGeom prst="rect">
            <a:avLst/>
          </a:prstGeom>
        </p:spPr>
      </p:pic>
      <p:sp>
        <p:nvSpPr>
          <p:cNvPr id="9" name="TextBox 8">
            <a:extLst>
              <a:ext uri="{FF2B5EF4-FFF2-40B4-BE49-F238E27FC236}">
                <a16:creationId xmlns:a16="http://schemas.microsoft.com/office/drawing/2014/main" id="{F8A8C909-0202-482C-8C1E-02F45F6C71F5}"/>
              </a:ext>
            </a:extLst>
          </p:cNvPr>
          <p:cNvSpPr txBox="1"/>
          <p:nvPr/>
        </p:nvSpPr>
        <p:spPr>
          <a:xfrm>
            <a:off x="3426723" y="1756798"/>
            <a:ext cx="2493083" cy="2169825"/>
          </a:xfrm>
          <a:prstGeom prst="rect">
            <a:avLst/>
          </a:prstGeom>
          <a:solidFill>
            <a:schemeClr val="tx2">
              <a:lumMod val="75000"/>
            </a:schemeClr>
          </a:solidFill>
        </p:spPr>
        <p:txBody>
          <a:bodyPr wrap="square" rtlCol="0">
            <a:spAutoFit/>
          </a:bodyPr>
          <a:lstStyle/>
          <a:p>
            <a:r>
              <a:rPr lang="en-US" sz="1500" b="1" dirty="0">
                <a:solidFill>
                  <a:schemeClr val="bg1"/>
                </a:solidFill>
              </a:rPr>
              <a:t>On page 1 of the registration, pay close attention to the sections with an * these sections must be completed.  It is important that a good email address and cell phone number are supplied. </a:t>
            </a:r>
          </a:p>
        </p:txBody>
      </p:sp>
      <p:pic>
        <p:nvPicPr>
          <p:cNvPr id="3" name="Picture 2">
            <a:extLst>
              <a:ext uri="{FF2B5EF4-FFF2-40B4-BE49-F238E27FC236}">
                <a16:creationId xmlns:a16="http://schemas.microsoft.com/office/drawing/2014/main" id="{94788DDF-176B-40DC-95DD-98C3A89B8BF5}"/>
              </a:ext>
            </a:extLst>
          </p:cNvPr>
          <p:cNvPicPr>
            <a:picLocks noChangeAspect="1"/>
          </p:cNvPicPr>
          <p:nvPr/>
        </p:nvPicPr>
        <p:blipFill>
          <a:blip r:embed="rId4"/>
          <a:stretch>
            <a:fillRect/>
          </a:stretch>
        </p:blipFill>
        <p:spPr>
          <a:xfrm>
            <a:off x="3276704" y="3372881"/>
            <a:ext cx="3375945" cy="1995112"/>
          </a:xfrm>
          <a:prstGeom prst="rect">
            <a:avLst/>
          </a:prstGeom>
        </p:spPr>
      </p:pic>
      <p:sp>
        <p:nvSpPr>
          <p:cNvPr id="7" name="TextBox 6">
            <a:extLst>
              <a:ext uri="{FF2B5EF4-FFF2-40B4-BE49-F238E27FC236}">
                <a16:creationId xmlns:a16="http://schemas.microsoft.com/office/drawing/2014/main" id="{A5D91477-CB2F-48F8-A443-2F94549F45DB}"/>
              </a:ext>
            </a:extLst>
          </p:cNvPr>
          <p:cNvSpPr txBox="1"/>
          <p:nvPr/>
        </p:nvSpPr>
        <p:spPr>
          <a:xfrm>
            <a:off x="6479382" y="3235445"/>
            <a:ext cx="2216391" cy="3323987"/>
          </a:xfrm>
          <a:prstGeom prst="rect">
            <a:avLst/>
          </a:prstGeom>
          <a:solidFill>
            <a:schemeClr val="tx2">
              <a:lumMod val="75000"/>
            </a:schemeClr>
          </a:solidFill>
        </p:spPr>
        <p:txBody>
          <a:bodyPr wrap="square" rtlCol="0">
            <a:spAutoFit/>
          </a:bodyPr>
          <a:lstStyle/>
          <a:p>
            <a:r>
              <a:rPr lang="en-US" sz="1500" b="1" dirty="0">
                <a:solidFill>
                  <a:schemeClr val="bg1"/>
                </a:solidFill>
              </a:rPr>
              <a:t>On page 2 of the registration you will create your unique user-name and password.  When creating your security questions, make sure to use information you won’t likely forget.  If your password ever requires a reset, you would need this information</a:t>
            </a:r>
          </a:p>
        </p:txBody>
      </p:sp>
      <p:sp>
        <p:nvSpPr>
          <p:cNvPr id="8" name="TextBox 7">
            <a:extLst>
              <a:ext uri="{FF2B5EF4-FFF2-40B4-BE49-F238E27FC236}">
                <a16:creationId xmlns:a16="http://schemas.microsoft.com/office/drawing/2014/main" id="{05CB5341-047F-4C2F-9997-E4C075485B5F}"/>
              </a:ext>
            </a:extLst>
          </p:cNvPr>
          <p:cNvSpPr txBox="1"/>
          <p:nvPr/>
        </p:nvSpPr>
        <p:spPr>
          <a:xfrm>
            <a:off x="4572000" y="5506011"/>
            <a:ext cx="1907382" cy="369332"/>
          </a:xfrm>
          <a:prstGeom prst="rect">
            <a:avLst/>
          </a:prstGeom>
          <a:noFill/>
        </p:spPr>
        <p:txBody>
          <a:bodyPr wrap="square" rtlCol="0">
            <a:spAutoFit/>
          </a:bodyPr>
          <a:lstStyle/>
          <a:p>
            <a:r>
              <a:rPr lang="en-US" sz="900" dirty="0"/>
              <a:t>To advance to the next page, go next</a:t>
            </a:r>
          </a:p>
        </p:txBody>
      </p:sp>
    </p:spTree>
    <p:extLst>
      <p:ext uri="{BB962C8B-B14F-4D97-AF65-F5344CB8AC3E}">
        <p14:creationId xmlns:p14="http://schemas.microsoft.com/office/powerpoint/2010/main" val="301789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58073" y="381000"/>
            <a:ext cx="7886700" cy="449178"/>
          </a:xfrm>
        </p:spPr>
        <p:txBody>
          <a:bodyPr>
            <a:noAutofit/>
          </a:bodyPr>
          <a:lstStyle/>
          <a:p>
            <a:r>
              <a:rPr lang="en-US" sz="3200" dirty="0"/>
              <a:t>Apply Online</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22</a:t>
            </a:fld>
            <a:endParaRPr lang="en-US"/>
          </a:p>
        </p:txBody>
      </p:sp>
      <p:pic>
        <p:nvPicPr>
          <p:cNvPr id="7" name="Picture 6">
            <a:extLst>
              <a:ext uri="{FF2B5EF4-FFF2-40B4-BE49-F238E27FC236}">
                <a16:creationId xmlns:a16="http://schemas.microsoft.com/office/drawing/2014/main" id="{9120BA94-6713-4D93-A28D-AC2CF96FABC7}"/>
              </a:ext>
            </a:extLst>
          </p:cNvPr>
          <p:cNvPicPr>
            <a:picLocks noChangeAspect="1"/>
          </p:cNvPicPr>
          <p:nvPr/>
        </p:nvPicPr>
        <p:blipFill>
          <a:blip r:embed="rId3"/>
          <a:stretch>
            <a:fillRect/>
          </a:stretch>
        </p:blipFill>
        <p:spPr>
          <a:xfrm>
            <a:off x="488384" y="1886876"/>
            <a:ext cx="3808655" cy="1902300"/>
          </a:xfrm>
          <a:prstGeom prst="rect">
            <a:avLst/>
          </a:prstGeom>
        </p:spPr>
      </p:pic>
      <p:pic>
        <p:nvPicPr>
          <p:cNvPr id="3" name="Picture 2">
            <a:extLst>
              <a:ext uri="{FF2B5EF4-FFF2-40B4-BE49-F238E27FC236}">
                <a16:creationId xmlns:a16="http://schemas.microsoft.com/office/drawing/2014/main" id="{F8B10A41-DFD7-4E2C-BF80-C654AEB59BF0}"/>
              </a:ext>
            </a:extLst>
          </p:cNvPr>
          <p:cNvPicPr>
            <a:picLocks noChangeAspect="1"/>
          </p:cNvPicPr>
          <p:nvPr/>
        </p:nvPicPr>
        <p:blipFill>
          <a:blip r:embed="rId4"/>
          <a:stretch>
            <a:fillRect/>
          </a:stretch>
        </p:blipFill>
        <p:spPr>
          <a:xfrm>
            <a:off x="4569372" y="3226205"/>
            <a:ext cx="3945978" cy="2171888"/>
          </a:xfrm>
          <a:prstGeom prst="rect">
            <a:avLst/>
          </a:prstGeom>
        </p:spPr>
      </p:pic>
      <p:sp>
        <p:nvSpPr>
          <p:cNvPr id="5" name="TextBox 4">
            <a:extLst>
              <a:ext uri="{FF2B5EF4-FFF2-40B4-BE49-F238E27FC236}">
                <a16:creationId xmlns:a16="http://schemas.microsoft.com/office/drawing/2014/main" id="{B12EB756-E300-4B69-9B31-89E1C3D33211}"/>
              </a:ext>
            </a:extLst>
          </p:cNvPr>
          <p:cNvSpPr txBox="1"/>
          <p:nvPr/>
        </p:nvSpPr>
        <p:spPr>
          <a:xfrm>
            <a:off x="1218063" y="4563125"/>
            <a:ext cx="3057919" cy="553998"/>
          </a:xfrm>
          <a:prstGeom prst="rect">
            <a:avLst/>
          </a:prstGeom>
          <a:solidFill>
            <a:schemeClr val="tx2">
              <a:lumMod val="75000"/>
            </a:schemeClr>
          </a:solidFill>
        </p:spPr>
        <p:txBody>
          <a:bodyPr wrap="square" rtlCol="0">
            <a:spAutoFit/>
          </a:bodyPr>
          <a:lstStyle/>
          <a:p>
            <a:r>
              <a:rPr lang="en-US" sz="1500" b="1" dirty="0">
                <a:solidFill>
                  <a:schemeClr val="bg1"/>
                </a:solidFill>
              </a:rPr>
              <a:t>Double Click on Business and Non Profit</a:t>
            </a:r>
          </a:p>
        </p:txBody>
      </p:sp>
      <p:cxnSp>
        <p:nvCxnSpPr>
          <p:cNvPr id="8" name="Straight Arrow Connector 7">
            <a:extLst>
              <a:ext uri="{FF2B5EF4-FFF2-40B4-BE49-F238E27FC236}">
                <a16:creationId xmlns:a16="http://schemas.microsoft.com/office/drawing/2014/main" id="{291A31F3-5206-4358-A1A6-DAB6029838D5}"/>
              </a:ext>
            </a:extLst>
          </p:cNvPr>
          <p:cNvCxnSpPr>
            <a:cxnSpLocks/>
          </p:cNvCxnSpPr>
          <p:nvPr/>
        </p:nvCxnSpPr>
        <p:spPr>
          <a:xfrm flipH="1">
            <a:off x="3776053" y="2768776"/>
            <a:ext cx="552659" cy="1385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C249F89-2BF0-4F85-AA03-5FAB571FD8DD}"/>
              </a:ext>
            </a:extLst>
          </p:cNvPr>
          <p:cNvPicPr>
            <a:picLocks noChangeAspect="1"/>
          </p:cNvPicPr>
          <p:nvPr/>
        </p:nvPicPr>
        <p:blipFill>
          <a:blip r:embed="rId5"/>
          <a:stretch>
            <a:fillRect/>
          </a:stretch>
        </p:blipFill>
        <p:spPr>
          <a:xfrm rot="10319595">
            <a:off x="4288214" y="4341090"/>
            <a:ext cx="626418" cy="219475"/>
          </a:xfrm>
          <a:prstGeom prst="rect">
            <a:avLst/>
          </a:prstGeom>
        </p:spPr>
      </p:pic>
      <p:sp>
        <p:nvSpPr>
          <p:cNvPr id="6" name="TextBox 5">
            <a:extLst>
              <a:ext uri="{FF2B5EF4-FFF2-40B4-BE49-F238E27FC236}">
                <a16:creationId xmlns:a16="http://schemas.microsoft.com/office/drawing/2014/main" id="{A14BE7C1-FF89-4E32-8260-08086068857C}"/>
              </a:ext>
            </a:extLst>
          </p:cNvPr>
          <p:cNvSpPr txBox="1"/>
          <p:nvPr/>
        </p:nvSpPr>
        <p:spPr>
          <a:xfrm>
            <a:off x="4275982" y="2639487"/>
            <a:ext cx="2499471" cy="553998"/>
          </a:xfrm>
          <a:prstGeom prst="rect">
            <a:avLst/>
          </a:prstGeom>
          <a:solidFill>
            <a:schemeClr val="tx2">
              <a:lumMod val="75000"/>
            </a:schemeClr>
          </a:solidFill>
        </p:spPr>
        <p:txBody>
          <a:bodyPr wrap="square" rtlCol="0">
            <a:spAutoFit/>
          </a:bodyPr>
          <a:lstStyle/>
          <a:p>
            <a:r>
              <a:rPr lang="en-US" sz="1500" dirty="0">
                <a:solidFill>
                  <a:schemeClr val="bg1"/>
                </a:solidFill>
              </a:rPr>
              <a:t>Double Click on “Apply Online”</a:t>
            </a:r>
          </a:p>
        </p:txBody>
      </p:sp>
    </p:spTree>
    <p:extLst>
      <p:ext uri="{BB962C8B-B14F-4D97-AF65-F5344CB8AC3E}">
        <p14:creationId xmlns:p14="http://schemas.microsoft.com/office/powerpoint/2010/main" val="279222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2C76-6854-4823-AE06-464672BE241F}"/>
              </a:ext>
            </a:extLst>
          </p:cNvPr>
          <p:cNvSpPr>
            <a:spLocks noGrp="1"/>
          </p:cNvSpPr>
          <p:nvPr>
            <p:ph type="title"/>
          </p:nvPr>
        </p:nvSpPr>
        <p:spPr>
          <a:xfrm>
            <a:off x="609600" y="368608"/>
            <a:ext cx="7905750" cy="545792"/>
          </a:xfrm>
        </p:spPr>
        <p:txBody>
          <a:bodyPr>
            <a:normAutofit/>
          </a:bodyPr>
          <a:lstStyle/>
          <a:p>
            <a:r>
              <a:rPr lang="en-US" sz="3200" dirty="0"/>
              <a:t>Business Type</a:t>
            </a:r>
          </a:p>
        </p:txBody>
      </p:sp>
      <p:sp>
        <p:nvSpPr>
          <p:cNvPr id="4" name="Slide Number Placeholder 3">
            <a:extLst>
              <a:ext uri="{FF2B5EF4-FFF2-40B4-BE49-F238E27FC236}">
                <a16:creationId xmlns:a16="http://schemas.microsoft.com/office/drawing/2014/main" id="{42D65E06-68AA-4404-85E9-21E7CE4C5755}"/>
              </a:ext>
            </a:extLst>
          </p:cNvPr>
          <p:cNvSpPr>
            <a:spLocks noGrp="1"/>
          </p:cNvSpPr>
          <p:nvPr>
            <p:ph type="sldNum" sz="quarter" idx="12"/>
          </p:nvPr>
        </p:nvSpPr>
        <p:spPr/>
        <p:txBody>
          <a:bodyPr/>
          <a:lstStyle/>
          <a:p>
            <a:fld id="{B1AB44B9-F1EC-4F4B-88D4-413245C9CD3E}" type="slidenum">
              <a:rPr lang="en-US" smtClean="0"/>
              <a:t>23</a:t>
            </a:fld>
            <a:endParaRPr lang="en-US"/>
          </a:p>
        </p:txBody>
      </p:sp>
      <p:pic>
        <p:nvPicPr>
          <p:cNvPr id="7" name="Picture 6">
            <a:extLst>
              <a:ext uri="{FF2B5EF4-FFF2-40B4-BE49-F238E27FC236}">
                <a16:creationId xmlns:a16="http://schemas.microsoft.com/office/drawing/2014/main" id="{C85BE63B-756B-4795-B4EE-998D48C9F4C9}"/>
              </a:ext>
            </a:extLst>
          </p:cNvPr>
          <p:cNvPicPr>
            <a:picLocks noChangeAspect="1"/>
          </p:cNvPicPr>
          <p:nvPr/>
        </p:nvPicPr>
        <p:blipFill>
          <a:blip r:embed="rId3"/>
          <a:stretch>
            <a:fillRect/>
          </a:stretch>
        </p:blipFill>
        <p:spPr>
          <a:xfrm>
            <a:off x="431390" y="1524000"/>
            <a:ext cx="5516880" cy="3740469"/>
          </a:xfrm>
          <a:prstGeom prst="rect">
            <a:avLst/>
          </a:prstGeom>
        </p:spPr>
      </p:pic>
      <p:sp>
        <p:nvSpPr>
          <p:cNvPr id="3" name="TextBox 2">
            <a:extLst>
              <a:ext uri="{FF2B5EF4-FFF2-40B4-BE49-F238E27FC236}">
                <a16:creationId xmlns:a16="http://schemas.microsoft.com/office/drawing/2014/main" id="{2D90FF93-DD18-476A-A623-EA33FFCE3294}"/>
              </a:ext>
            </a:extLst>
          </p:cNvPr>
          <p:cNvSpPr txBox="1"/>
          <p:nvPr/>
        </p:nvSpPr>
        <p:spPr>
          <a:xfrm>
            <a:off x="6222057" y="2101572"/>
            <a:ext cx="2631853" cy="2585323"/>
          </a:xfrm>
          <a:prstGeom prst="rect">
            <a:avLst/>
          </a:prstGeom>
          <a:solidFill>
            <a:schemeClr val="tx2">
              <a:lumMod val="75000"/>
            </a:schemeClr>
          </a:solidFill>
        </p:spPr>
        <p:txBody>
          <a:bodyPr wrap="square" rtlCol="0">
            <a:spAutoFit/>
          </a:bodyPr>
          <a:lstStyle/>
          <a:p>
            <a:r>
              <a:rPr lang="en-US" sz="1050" b="1" dirty="0">
                <a:solidFill>
                  <a:schemeClr val="bg1"/>
                </a:solidFill>
              </a:rPr>
              <a:t>SBA Form 5 would be completed by:</a:t>
            </a:r>
          </a:p>
          <a:p>
            <a:pPr marL="214313" indent="-214313">
              <a:buFont typeface="Arial" panose="020B0604020202020204" pitchFamily="34" charset="0"/>
              <a:buChar char="•"/>
            </a:pPr>
            <a:r>
              <a:rPr lang="en-US" sz="1050" b="1" dirty="0">
                <a:solidFill>
                  <a:schemeClr val="bg1"/>
                </a:solidFill>
              </a:rPr>
              <a:t>Corporations</a:t>
            </a:r>
          </a:p>
          <a:p>
            <a:pPr marL="214313" indent="-214313">
              <a:buFont typeface="Arial" panose="020B0604020202020204" pitchFamily="34" charset="0"/>
              <a:buChar char="•"/>
            </a:pPr>
            <a:r>
              <a:rPr lang="en-US" sz="1050" b="1" dirty="0">
                <a:solidFill>
                  <a:schemeClr val="bg1"/>
                </a:solidFill>
              </a:rPr>
              <a:t>Partnership</a:t>
            </a:r>
          </a:p>
          <a:p>
            <a:pPr marL="214313" indent="-214313">
              <a:buFont typeface="Arial" panose="020B0604020202020204" pitchFamily="34" charset="0"/>
              <a:buChar char="•"/>
            </a:pPr>
            <a:r>
              <a:rPr lang="en-US" sz="1050" b="1" dirty="0">
                <a:solidFill>
                  <a:schemeClr val="bg1"/>
                </a:solidFill>
              </a:rPr>
              <a:t>Private Non-Profit Organizations</a:t>
            </a:r>
          </a:p>
          <a:p>
            <a:pPr marL="214313" indent="-214313">
              <a:buFont typeface="Arial" panose="020B0604020202020204" pitchFamily="34" charset="0"/>
              <a:buChar char="•"/>
            </a:pPr>
            <a:r>
              <a:rPr lang="en-US" sz="1050" b="1" dirty="0">
                <a:solidFill>
                  <a:schemeClr val="bg1"/>
                </a:solidFill>
              </a:rPr>
              <a:t>Limited Partnership</a:t>
            </a:r>
          </a:p>
          <a:p>
            <a:pPr marL="214313" indent="-214313">
              <a:buFont typeface="Arial" panose="020B0604020202020204" pitchFamily="34" charset="0"/>
              <a:buChar char="•"/>
            </a:pPr>
            <a:r>
              <a:rPr lang="en-US" sz="1050" b="1" dirty="0">
                <a:solidFill>
                  <a:schemeClr val="bg1"/>
                </a:solidFill>
              </a:rPr>
              <a:t>Trust</a:t>
            </a:r>
          </a:p>
          <a:p>
            <a:pPr marL="214313" indent="-214313">
              <a:buFont typeface="Arial" panose="020B0604020202020204" pitchFamily="34" charset="0"/>
              <a:buChar char="•"/>
            </a:pPr>
            <a:r>
              <a:rPr lang="en-US" sz="1050" b="1" dirty="0">
                <a:solidFill>
                  <a:schemeClr val="bg1"/>
                </a:solidFill>
              </a:rPr>
              <a:t>Limited Liability Entity</a:t>
            </a:r>
          </a:p>
          <a:p>
            <a:pPr marL="214313" indent="-214313">
              <a:buFont typeface="Arial" panose="020B0604020202020204" pitchFamily="34" charset="0"/>
              <a:buChar char="•"/>
            </a:pPr>
            <a:endParaRPr lang="en-US" sz="1050" b="1" dirty="0">
              <a:solidFill>
                <a:schemeClr val="bg1"/>
              </a:solidFill>
            </a:endParaRPr>
          </a:p>
          <a:p>
            <a:r>
              <a:rPr lang="en-US" sz="1050" b="1" dirty="0">
                <a:solidFill>
                  <a:schemeClr val="bg1"/>
                </a:solidFill>
              </a:rPr>
              <a:t>SBA Form 5C would be completed by:</a:t>
            </a:r>
          </a:p>
          <a:p>
            <a:r>
              <a:rPr lang="en-US" sz="1050" b="1" dirty="0">
                <a:solidFill>
                  <a:schemeClr val="bg1"/>
                </a:solidFill>
              </a:rPr>
              <a:t>Sole Proprietorship </a:t>
            </a:r>
          </a:p>
          <a:p>
            <a:endParaRPr lang="en-US" sz="1050" b="1" dirty="0">
              <a:solidFill>
                <a:schemeClr val="bg1"/>
              </a:solidFill>
            </a:endParaRPr>
          </a:p>
          <a:p>
            <a:r>
              <a:rPr lang="en-US" sz="1050" b="1" dirty="0">
                <a:solidFill>
                  <a:schemeClr val="bg1"/>
                </a:solidFill>
              </a:rPr>
              <a:t>Once you make your selection the system will automatically  direct you to the form.</a:t>
            </a:r>
          </a:p>
          <a:p>
            <a:pPr marL="214313" indent="-214313">
              <a:buFont typeface="Arial" panose="020B0604020202020204" pitchFamily="34" charset="0"/>
              <a:buChar char="•"/>
            </a:pPr>
            <a:endParaRPr lang="en-US" sz="1500" dirty="0"/>
          </a:p>
        </p:txBody>
      </p:sp>
    </p:spTree>
    <p:extLst>
      <p:ext uri="{BB962C8B-B14F-4D97-AF65-F5344CB8AC3E}">
        <p14:creationId xmlns:p14="http://schemas.microsoft.com/office/powerpoint/2010/main" val="169379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47B7C-EC9A-4F35-8D4C-0B9E2B0B8594}"/>
              </a:ext>
            </a:extLst>
          </p:cNvPr>
          <p:cNvSpPr>
            <a:spLocks noGrp="1"/>
          </p:cNvSpPr>
          <p:nvPr>
            <p:ph type="title"/>
          </p:nvPr>
        </p:nvSpPr>
        <p:spPr/>
        <p:txBody>
          <a:bodyPr>
            <a:normAutofit/>
          </a:bodyPr>
          <a:lstStyle/>
          <a:p>
            <a:r>
              <a:rPr lang="en-US" sz="3200" dirty="0"/>
              <a:t>Select State /County / Disaster Declaration</a:t>
            </a:r>
          </a:p>
        </p:txBody>
      </p:sp>
      <p:sp>
        <p:nvSpPr>
          <p:cNvPr id="4" name="Slide Number Placeholder 3">
            <a:extLst>
              <a:ext uri="{FF2B5EF4-FFF2-40B4-BE49-F238E27FC236}">
                <a16:creationId xmlns:a16="http://schemas.microsoft.com/office/drawing/2014/main" id="{828762DB-D6F3-4D0E-80D0-BF61F0DB94B3}"/>
              </a:ext>
            </a:extLst>
          </p:cNvPr>
          <p:cNvSpPr>
            <a:spLocks noGrp="1"/>
          </p:cNvSpPr>
          <p:nvPr>
            <p:ph type="sldNum" sz="quarter" idx="12"/>
          </p:nvPr>
        </p:nvSpPr>
        <p:spPr/>
        <p:txBody>
          <a:bodyPr/>
          <a:lstStyle/>
          <a:p>
            <a:fld id="{B1AB44B9-F1EC-4F4B-88D4-413245C9CD3E}" type="slidenum">
              <a:rPr lang="en-US" smtClean="0"/>
              <a:t>24</a:t>
            </a:fld>
            <a:endParaRPr lang="en-US"/>
          </a:p>
        </p:txBody>
      </p:sp>
      <p:grpSp>
        <p:nvGrpSpPr>
          <p:cNvPr id="8" name="Group 7">
            <a:extLst>
              <a:ext uri="{FF2B5EF4-FFF2-40B4-BE49-F238E27FC236}">
                <a16:creationId xmlns:a16="http://schemas.microsoft.com/office/drawing/2014/main" id="{8B7A6A16-8EA9-4984-8429-8A7E8084FB54}"/>
              </a:ext>
            </a:extLst>
          </p:cNvPr>
          <p:cNvGrpSpPr/>
          <p:nvPr/>
        </p:nvGrpSpPr>
        <p:grpSpPr>
          <a:xfrm>
            <a:off x="304800" y="1600200"/>
            <a:ext cx="8382000" cy="4428836"/>
            <a:chOff x="1235404" y="2389332"/>
            <a:chExt cx="7279946" cy="2831619"/>
          </a:xfrm>
        </p:grpSpPr>
        <p:pic>
          <p:nvPicPr>
            <p:cNvPr id="6" name="Picture 5">
              <a:extLst>
                <a:ext uri="{FF2B5EF4-FFF2-40B4-BE49-F238E27FC236}">
                  <a16:creationId xmlns:a16="http://schemas.microsoft.com/office/drawing/2014/main" id="{D4CBC553-6060-42E1-A0E9-3D8AF16EDF14}"/>
                </a:ext>
              </a:extLst>
            </p:cNvPr>
            <p:cNvPicPr>
              <a:picLocks noChangeAspect="1"/>
            </p:cNvPicPr>
            <p:nvPr/>
          </p:nvPicPr>
          <p:blipFill>
            <a:blip r:embed="rId3"/>
            <a:stretch>
              <a:fillRect/>
            </a:stretch>
          </p:blipFill>
          <p:spPr>
            <a:xfrm>
              <a:off x="1235404" y="2389332"/>
              <a:ext cx="3836327" cy="1696363"/>
            </a:xfrm>
            <a:prstGeom prst="rect">
              <a:avLst/>
            </a:prstGeom>
          </p:spPr>
        </p:pic>
        <p:pic>
          <p:nvPicPr>
            <p:cNvPr id="3" name="Picture 2">
              <a:extLst>
                <a:ext uri="{FF2B5EF4-FFF2-40B4-BE49-F238E27FC236}">
                  <a16:creationId xmlns:a16="http://schemas.microsoft.com/office/drawing/2014/main" id="{86E0673B-F444-4B5E-932B-5E23D17C4AEC}"/>
                </a:ext>
              </a:extLst>
            </p:cNvPr>
            <p:cNvPicPr>
              <a:picLocks noChangeAspect="1"/>
            </p:cNvPicPr>
            <p:nvPr/>
          </p:nvPicPr>
          <p:blipFill>
            <a:blip r:embed="rId4"/>
            <a:stretch>
              <a:fillRect/>
            </a:stretch>
          </p:blipFill>
          <p:spPr>
            <a:xfrm>
              <a:off x="4809196" y="3593863"/>
              <a:ext cx="3469784" cy="1627088"/>
            </a:xfrm>
            <a:prstGeom prst="rect">
              <a:avLst/>
            </a:prstGeom>
          </p:spPr>
        </p:pic>
        <p:sp>
          <p:nvSpPr>
            <p:cNvPr id="5" name="TextBox 4">
              <a:extLst>
                <a:ext uri="{FF2B5EF4-FFF2-40B4-BE49-F238E27FC236}">
                  <a16:creationId xmlns:a16="http://schemas.microsoft.com/office/drawing/2014/main" id="{37E45E62-53F6-4584-B83F-BC69254F1C84}"/>
                </a:ext>
              </a:extLst>
            </p:cNvPr>
            <p:cNvSpPr txBox="1"/>
            <p:nvPr/>
          </p:nvSpPr>
          <p:spPr>
            <a:xfrm>
              <a:off x="5333557" y="2501752"/>
              <a:ext cx="3181793" cy="784830"/>
            </a:xfrm>
            <a:prstGeom prst="rect">
              <a:avLst/>
            </a:prstGeom>
            <a:solidFill>
              <a:schemeClr val="tx2">
                <a:lumMod val="75000"/>
              </a:schemeClr>
            </a:solidFill>
          </p:spPr>
          <p:txBody>
            <a:bodyPr wrap="square" rtlCol="0">
              <a:spAutoFit/>
            </a:bodyPr>
            <a:lstStyle/>
            <a:p>
              <a:pPr algn="ctr"/>
              <a:r>
                <a:rPr lang="en-US" sz="1500" b="1" dirty="0">
                  <a:solidFill>
                    <a:schemeClr val="bg1"/>
                  </a:solidFill>
                </a:rPr>
                <a:t>Use the drop-down box and select the State and County where the loss has happened </a:t>
              </a:r>
            </a:p>
          </p:txBody>
        </p:sp>
        <p:sp>
          <p:nvSpPr>
            <p:cNvPr id="7" name="TextBox 6">
              <a:extLst>
                <a:ext uri="{FF2B5EF4-FFF2-40B4-BE49-F238E27FC236}">
                  <a16:creationId xmlns:a16="http://schemas.microsoft.com/office/drawing/2014/main" id="{6FD72AD4-5AED-4559-B25E-1D99DD4EF883}"/>
                </a:ext>
              </a:extLst>
            </p:cNvPr>
            <p:cNvSpPr txBox="1"/>
            <p:nvPr/>
          </p:nvSpPr>
          <p:spPr>
            <a:xfrm>
              <a:off x="2029580" y="4666953"/>
              <a:ext cx="2596723" cy="553998"/>
            </a:xfrm>
            <a:prstGeom prst="rect">
              <a:avLst/>
            </a:prstGeom>
            <a:solidFill>
              <a:schemeClr val="tx2">
                <a:lumMod val="75000"/>
              </a:schemeClr>
            </a:solidFill>
          </p:spPr>
          <p:txBody>
            <a:bodyPr wrap="square" rtlCol="0">
              <a:spAutoFit/>
            </a:bodyPr>
            <a:lstStyle/>
            <a:p>
              <a:r>
                <a:rPr lang="en-US" sz="1500" b="1" dirty="0">
                  <a:solidFill>
                    <a:schemeClr val="bg1"/>
                  </a:solidFill>
                </a:rPr>
                <a:t>Select the disaster declaration</a:t>
              </a:r>
            </a:p>
          </p:txBody>
        </p:sp>
      </p:grpSp>
    </p:spTree>
    <p:extLst>
      <p:ext uri="{BB962C8B-B14F-4D97-AF65-F5344CB8AC3E}">
        <p14:creationId xmlns:p14="http://schemas.microsoft.com/office/powerpoint/2010/main" val="3959244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p:txBody>
          <a:bodyPr>
            <a:normAutofit/>
          </a:bodyPr>
          <a:lstStyle/>
          <a:p>
            <a:r>
              <a:rPr lang="en-US" sz="3200" dirty="0"/>
              <a:t>Complete Certifications</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a:xfrm>
            <a:off x="7101309" y="6168056"/>
            <a:ext cx="2162933" cy="346736"/>
          </a:xfrm>
        </p:spPr>
        <p:txBody>
          <a:bodyPr/>
          <a:lstStyle/>
          <a:p>
            <a:fld id="{B1AB44B9-F1EC-4F4B-88D4-413245C9CD3E}" type="slidenum">
              <a:rPr lang="en-US" smtClean="0"/>
              <a:t>25</a:t>
            </a:fld>
            <a:endParaRPr lang="en-US"/>
          </a:p>
        </p:txBody>
      </p:sp>
      <p:pic>
        <p:nvPicPr>
          <p:cNvPr id="5" name="Picture 4">
            <a:extLst>
              <a:ext uri="{FF2B5EF4-FFF2-40B4-BE49-F238E27FC236}">
                <a16:creationId xmlns:a16="http://schemas.microsoft.com/office/drawing/2014/main" id="{516996BB-6A10-4628-B77A-084D66B3024C}"/>
              </a:ext>
            </a:extLst>
          </p:cNvPr>
          <p:cNvPicPr>
            <a:picLocks noChangeAspect="1"/>
          </p:cNvPicPr>
          <p:nvPr/>
        </p:nvPicPr>
        <p:blipFill>
          <a:blip r:embed="rId3"/>
          <a:stretch>
            <a:fillRect/>
          </a:stretch>
        </p:blipFill>
        <p:spPr>
          <a:xfrm>
            <a:off x="628650" y="1665536"/>
            <a:ext cx="4231630" cy="2761805"/>
          </a:xfrm>
          <a:prstGeom prst="rect">
            <a:avLst/>
          </a:prstGeom>
        </p:spPr>
      </p:pic>
      <p:pic>
        <p:nvPicPr>
          <p:cNvPr id="6" name="Picture 5">
            <a:extLst>
              <a:ext uri="{FF2B5EF4-FFF2-40B4-BE49-F238E27FC236}">
                <a16:creationId xmlns:a16="http://schemas.microsoft.com/office/drawing/2014/main" id="{A4F0BAF2-E9DE-49A9-9E29-A5B6A4DFEF97}"/>
              </a:ext>
            </a:extLst>
          </p:cNvPr>
          <p:cNvPicPr>
            <a:picLocks noChangeAspect="1"/>
          </p:cNvPicPr>
          <p:nvPr/>
        </p:nvPicPr>
        <p:blipFill>
          <a:blip r:embed="rId4"/>
          <a:stretch>
            <a:fillRect/>
          </a:stretch>
        </p:blipFill>
        <p:spPr>
          <a:xfrm>
            <a:off x="5105400" y="1610045"/>
            <a:ext cx="3409950" cy="3956043"/>
          </a:xfrm>
          <a:prstGeom prst="rect">
            <a:avLst/>
          </a:prstGeom>
        </p:spPr>
      </p:pic>
      <p:sp>
        <p:nvSpPr>
          <p:cNvPr id="3" name="TextBox 2">
            <a:extLst>
              <a:ext uri="{FF2B5EF4-FFF2-40B4-BE49-F238E27FC236}">
                <a16:creationId xmlns:a16="http://schemas.microsoft.com/office/drawing/2014/main" id="{69A7CB9D-5A00-4408-B56C-A18B1FD69886}"/>
              </a:ext>
            </a:extLst>
          </p:cNvPr>
          <p:cNvSpPr txBox="1"/>
          <p:nvPr/>
        </p:nvSpPr>
        <p:spPr>
          <a:xfrm>
            <a:off x="1349448" y="4715407"/>
            <a:ext cx="3336618" cy="1015663"/>
          </a:xfrm>
          <a:prstGeom prst="rect">
            <a:avLst/>
          </a:prstGeom>
          <a:solidFill>
            <a:schemeClr val="tx2">
              <a:lumMod val="75000"/>
            </a:schemeClr>
          </a:solidFill>
        </p:spPr>
        <p:txBody>
          <a:bodyPr wrap="square" rtlCol="0">
            <a:spAutoFit/>
          </a:bodyPr>
          <a:lstStyle/>
          <a:p>
            <a:pPr algn="ctr"/>
            <a:r>
              <a:rPr lang="en-US" sz="1500" b="1" dirty="0">
                <a:solidFill>
                  <a:schemeClr val="bg1"/>
                </a:solidFill>
              </a:rPr>
              <a:t>Read and Electronically Agree to the Certification of Truthful Information and the Executive Orders Document.</a:t>
            </a:r>
          </a:p>
        </p:txBody>
      </p:sp>
    </p:spTree>
    <p:extLst>
      <p:ext uri="{BB962C8B-B14F-4D97-AF65-F5344CB8AC3E}">
        <p14:creationId xmlns:p14="http://schemas.microsoft.com/office/powerpoint/2010/main" val="1336781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D0064-27E6-4EF3-AF49-0DA3B09EEE9C}"/>
              </a:ext>
            </a:extLst>
          </p:cNvPr>
          <p:cNvSpPr>
            <a:spLocks noGrp="1"/>
          </p:cNvSpPr>
          <p:nvPr>
            <p:ph type="title"/>
          </p:nvPr>
        </p:nvSpPr>
        <p:spPr>
          <a:xfrm>
            <a:off x="457200" y="533400"/>
            <a:ext cx="7886700" cy="449178"/>
          </a:xfrm>
        </p:spPr>
        <p:txBody>
          <a:bodyPr>
            <a:noAutofit/>
          </a:bodyPr>
          <a:lstStyle/>
          <a:p>
            <a:r>
              <a:rPr lang="en-US" sz="3200" dirty="0"/>
              <a:t>Start Application – Form 5</a:t>
            </a:r>
          </a:p>
        </p:txBody>
      </p:sp>
      <p:sp>
        <p:nvSpPr>
          <p:cNvPr id="4" name="Slide Number Placeholder 3">
            <a:extLst>
              <a:ext uri="{FF2B5EF4-FFF2-40B4-BE49-F238E27FC236}">
                <a16:creationId xmlns:a16="http://schemas.microsoft.com/office/drawing/2014/main" id="{D8821926-9007-4DBB-BE00-2BE52EFA4BC9}"/>
              </a:ext>
            </a:extLst>
          </p:cNvPr>
          <p:cNvSpPr>
            <a:spLocks noGrp="1"/>
          </p:cNvSpPr>
          <p:nvPr>
            <p:ph type="sldNum" sz="quarter" idx="12"/>
          </p:nvPr>
        </p:nvSpPr>
        <p:spPr/>
        <p:txBody>
          <a:bodyPr/>
          <a:lstStyle/>
          <a:p>
            <a:fld id="{B1AB44B9-F1EC-4F4B-88D4-413245C9CD3E}" type="slidenum">
              <a:rPr lang="en-US" smtClean="0"/>
              <a:t>26</a:t>
            </a:fld>
            <a:endParaRPr lang="en-US"/>
          </a:p>
        </p:txBody>
      </p:sp>
      <p:pic>
        <p:nvPicPr>
          <p:cNvPr id="7" name="Picture 6">
            <a:extLst>
              <a:ext uri="{FF2B5EF4-FFF2-40B4-BE49-F238E27FC236}">
                <a16:creationId xmlns:a16="http://schemas.microsoft.com/office/drawing/2014/main" id="{3971D530-745D-4325-9657-A8ED1FF233FD}"/>
              </a:ext>
            </a:extLst>
          </p:cNvPr>
          <p:cNvPicPr>
            <a:picLocks noChangeAspect="1"/>
          </p:cNvPicPr>
          <p:nvPr/>
        </p:nvPicPr>
        <p:blipFill>
          <a:blip r:embed="rId3"/>
          <a:stretch>
            <a:fillRect/>
          </a:stretch>
        </p:blipFill>
        <p:spPr>
          <a:xfrm>
            <a:off x="717708" y="1143000"/>
            <a:ext cx="4463892" cy="5173811"/>
          </a:xfrm>
          <a:prstGeom prst="rect">
            <a:avLst/>
          </a:prstGeom>
        </p:spPr>
      </p:pic>
      <p:sp>
        <p:nvSpPr>
          <p:cNvPr id="3" name="TextBox 2">
            <a:extLst>
              <a:ext uri="{FF2B5EF4-FFF2-40B4-BE49-F238E27FC236}">
                <a16:creationId xmlns:a16="http://schemas.microsoft.com/office/drawing/2014/main" id="{EB3F6372-0530-4497-9C44-BEAE7ED667C2}"/>
              </a:ext>
            </a:extLst>
          </p:cNvPr>
          <p:cNvSpPr txBox="1"/>
          <p:nvPr/>
        </p:nvSpPr>
        <p:spPr>
          <a:xfrm>
            <a:off x="5562600" y="2117725"/>
            <a:ext cx="2189954" cy="3093154"/>
          </a:xfrm>
          <a:prstGeom prst="rect">
            <a:avLst/>
          </a:prstGeom>
          <a:solidFill>
            <a:schemeClr val="tx2">
              <a:lumMod val="75000"/>
            </a:schemeClr>
          </a:solidFill>
        </p:spPr>
        <p:txBody>
          <a:bodyPr wrap="square" rtlCol="0">
            <a:spAutoFit/>
          </a:bodyPr>
          <a:lstStyle/>
          <a:p>
            <a:pPr algn="ctr"/>
            <a:r>
              <a:rPr lang="en-US" sz="1500" dirty="0">
                <a:solidFill>
                  <a:schemeClr val="bg1"/>
                </a:solidFill>
              </a:rPr>
              <a:t>This business type for this example is an LLC.</a:t>
            </a:r>
          </a:p>
          <a:p>
            <a:pPr algn="ctr"/>
            <a:endParaRPr lang="en-US" sz="1500" dirty="0">
              <a:solidFill>
                <a:schemeClr val="bg1"/>
              </a:solidFill>
            </a:endParaRPr>
          </a:p>
          <a:p>
            <a:pPr algn="ctr"/>
            <a:r>
              <a:rPr lang="en-US" sz="1500" dirty="0">
                <a:solidFill>
                  <a:schemeClr val="bg1"/>
                </a:solidFill>
              </a:rPr>
              <a:t>This page provides information on all the filing requirements necessary to have a successfully completed application.</a:t>
            </a:r>
          </a:p>
          <a:p>
            <a:pPr algn="ctr"/>
            <a:endParaRPr lang="en-US" sz="1500" dirty="0">
              <a:solidFill>
                <a:schemeClr val="bg1"/>
              </a:solidFill>
            </a:endParaRPr>
          </a:p>
          <a:p>
            <a:pPr algn="ctr"/>
            <a:r>
              <a:rPr lang="en-US" sz="1500" dirty="0">
                <a:solidFill>
                  <a:schemeClr val="bg1"/>
                </a:solidFill>
              </a:rPr>
              <a:t>To begin depress START</a:t>
            </a:r>
          </a:p>
          <a:p>
            <a:endParaRPr lang="en-US" sz="1500" dirty="0"/>
          </a:p>
        </p:txBody>
      </p:sp>
    </p:spTree>
    <p:extLst>
      <p:ext uri="{BB962C8B-B14F-4D97-AF65-F5344CB8AC3E}">
        <p14:creationId xmlns:p14="http://schemas.microsoft.com/office/powerpoint/2010/main" val="986725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CAA5-7DC9-43D5-B3BA-D533A3132950}"/>
              </a:ext>
            </a:extLst>
          </p:cNvPr>
          <p:cNvSpPr>
            <a:spLocks noGrp="1"/>
          </p:cNvSpPr>
          <p:nvPr>
            <p:ph type="title"/>
          </p:nvPr>
        </p:nvSpPr>
        <p:spPr/>
        <p:txBody>
          <a:bodyPr>
            <a:normAutofit/>
          </a:bodyPr>
          <a:lstStyle/>
          <a:p>
            <a:r>
              <a:rPr lang="en-US" sz="3200" dirty="0"/>
              <a:t>Form 5 – Page 1</a:t>
            </a:r>
          </a:p>
        </p:txBody>
      </p:sp>
      <p:sp>
        <p:nvSpPr>
          <p:cNvPr id="4" name="Slide Number Placeholder 3">
            <a:extLst>
              <a:ext uri="{FF2B5EF4-FFF2-40B4-BE49-F238E27FC236}">
                <a16:creationId xmlns:a16="http://schemas.microsoft.com/office/drawing/2014/main" id="{541533B6-7836-4431-B2BC-DA887330ABA8}"/>
              </a:ext>
            </a:extLst>
          </p:cNvPr>
          <p:cNvSpPr>
            <a:spLocks noGrp="1"/>
          </p:cNvSpPr>
          <p:nvPr>
            <p:ph type="sldNum" sz="quarter" idx="12"/>
          </p:nvPr>
        </p:nvSpPr>
        <p:spPr/>
        <p:txBody>
          <a:bodyPr/>
          <a:lstStyle/>
          <a:p>
            <a:fld id="{B1AB44B9-F1EC-4F4B-88D4-413245C9CD3E}" type="slidenum">
              <a:rPr lang="en-US" smtClean="0"/>
              <a:t>27</a:t>
            </a:fld>
            <a:endParaRPr lang="en-US"/>
          </a:p>
        </p:txBody>
      </p:sp>
      <p:pic>
        <p:nvPicPr>
          <p:cNvPr id="6" name="Content Placeholder 5">
            <a:extLst>
              <a:ext uri="{FF2B5EF4-FFF2-40B4-BE49-F238E27FC236}">
                <a16:creationId xmlns:a16="http://schemas.microsoft.com/office/drawing/2014/main" id="{8EEF94F1-A12D-4F6F-929E-4447D49F9422}"/>
              </a:ext>
            </a:extLst>
          </p:cNvPr>
          <p:cNvPicPr>
            <a:picLocks noGrp="1" noChangeAspect="1"/>
          </p:cNvPicPr>
          <p:nvPr>
            <p:ph idx="1"/>
          </p:nvPr>
        </p:nvPicPr>
        <p:blipFill>
          <a:blip r:embed="rId3"/>
          <a:stretch>
            <a:fillRect/>
          </a:stretch>
        </p:blipFill>
        <p:spPr>
          <a:xfrm>
            <a:off x="3518329" y="1149480"/>
            <a:ext cx="4796031" cy="5227389"/>
          </a:xfrm>
          <a:prstGeom prst="rect">
            <a:avLst/>
          </a:prstGeom>
        </p:spPr>
      </p:pic>
      <p:sp>
        <p:nvSpPr>
          <p:cNvPr id="8" name="TextBox 7">
            <a:extLst>
              <a:ext uri="{FF2B5EF4-FFF2-40B4-BE49-F238E27FC236}">
                <a16:creationId xmlns:a16="http://schemas.microsoft.com/office/drawing/2014/main" id="{5EF780D0-060B-472B-A72F-987A8F06F36C}"/>
              </a:ext>
            </a:extLst>
          </p:cNvPr>
          <p:cNvSpPr txBox="1"/>
          <p:nvPr/>
        </p:nvSpPr>
        <p:spPr>
          <a:xfrm>
            <a:off x="1221389" y="2353306"/>
            <a:ext cx="2006268" cy="2169825"/>
          </a:xfrm>
          <a:prstGeom prst="rect">
            <a:avLst/>
          </a:prstGeom>
          <a:solidFill>
            <a:schemeClr val="tx2">
              <a:lumMod val="75000"/>
            </a:schemeClr>
          </a:solidFill>
        </p:spPr>
        <p:txBody>
          <a:bodyPr wrap="square" rtlCol="0">
            <a:spAutoFit/>
          </a:bodyPr>
          <a:lstStyle/>
          <a:p>
            <a:r>
              <a:rPr lang="en-US" sz="1500" dirty="0">
                <a:solidFill>
                  <a:schemeClr val="bg1"/>
                </a:solidFill>
              </a:rPr>
              <a:t>Fill in the information on this page as necessary, items with a red </a:t>
            </a:r>
            <a:r>
              <a:rPr lang="en-US" sz="1500" dirty="0">
                <a:solidFill>
                  <a:schemeClr val="bg1"/>
                </a:solidFill>
                <a:highlight>
                  <a:srgbClr val="CC3538"/>
                </a:highlight>
              </a:rPr>
              <a:t>*</a:t>
            </a:r>
            <a:r>
              <a:rPr lang="en-US" sz="1500" dirty="0">
                <a:solidFill>
                  <a:schemeClr val="bg1"/>
                </a:solidFill>
              </a:rPr>
              <a:t> are mandatory field and you will not be able to advance to NEXT until these sections are completed.</a:t>
            </a:r>
          </a:p>
        </p:txBody>
      </p:sp>
    </p:spTree>
    <p:extLst>
      <p:ext uri="{BB962C8B-B14F-4D97-AF65-F5344CB8AC3E}">
        <p14:creationId xmlns:p14="http://schemas.microsoft.com/office/powerpoint/2010/main" val="1995858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62C8-2E00-41BC-ADE6-8844DC4C0419}"/>
              </a:ext>
            </a:extLst>
          </p:cNvPr>
          <p:cNvSpPr>
            <a:spLocks noGrp="1"/>
          </p:cNvSpPr>
          <p:nvPr>
            <p:ph type="title"/>
          </p:nvPr>
        </p:nvSpPr>
        <p:spPr/>
        <p:txBody>
          <a:bodyPr>
            <a:normAutofit/>
          </a:bodyPr>
          <a:lstStyle/>
          <a:p>
            <a:r>
              <a:rPr lang="en-US" sz="3200" dirty="0"/>
              <a:t>Form 5 – Pages 2 and 3</a:t>
            </a:r>
          </a:p>
        </p:txBody>
      </p:sp>
      <p:sp>
        <p:nvSpPr>
          <p:cNvPr id="4" name="Slide Number Placeholder 3">
            <a:extLst>
              <a:ext uri="{FF2B5EF4-FFF2-40B4-BE49-F238E27FC236}">
                <a16:creationId xmlns:a16="http://schemas.microsoft.com/office/drawing/2014/main" id="{549EF949-25E3-42A9-80BD-844C6457FE97}"/>
              </a:ext>
            </a:extLst>
          </p:cNvPr>
          <p:cNvSpPr>
            <a:spLocks noGrp="1"/>
          </p:cNvSpPr>
          <p:nvPr>
            <p:ph type="sldNum" sz="quarter" idx="12"/>
          </p:nvPr>
        </p:nvSpPr>
        <p:spPr/>
        <p:txBody>
          <a:bodyPr/>
          <a:lstStyle/>
          <a:p>
            <a:fld id="{B1AB44B9-F1EC-4F4B-88D4-413245C9CD3E}" type="slidenum">
              <a:rPr lang="en-US" smtClean="0"/>
              <a:t>28</a:t>
            </a:fld>
            <a:endParaRPr lang="en-US"/>
          </a:p>
        </p:txBody>
      </p:sp>
      <p:pic>
        <p:nvPicPr>
          <p:cNvPr id="7" name="Picture 6">
            <a:extLst>
              <a:ext uri="{FF2B5EF4-FFF2-40B4-BE49-F238E27FC236}">
                <a16:creationId xmlns:a16="http://schemas.microsoft.com/office/drawing/2014/main" id="{DA6E4DE5-44E0-44DE-9CC1-21590379D77B}"/>
              </a:ext>
            </a:extLst>
          </p:cNvPr>
          <p:cNvPicPr>
            <a:picLocks noChangeAspect="1"/>
          </p:cNvPicPr>
          <p:nvPr/>
        </p:nvPicPr>
        <p:blipFill>
          <a:blip r:embed="rId3"/>
          <a:stretch>
            <a:fillRect/>
          </a:stretch>
        </p:blipFill>
        <p:spPr>
          <a:xfrm>
            <a:off x="2682084" y="1816705"/>
            <a:ext cx="2295685" cy="3935742"/>
          </a:xfrm>
          <a:prstGeom prst="rect">
            <a:avLst/>
          </a:prstGeom>
        </p:spPr>
      </p:pic>
      <p:sp>
        <p:nvSpPr>
          <p:cNvPr id="11" name="TextBox 10">
            <a:extLst>
              <a:ext uri="{FF2B5EF4-FFF2-40B4-BE49-F238E27FC236}">
                <a16:creationId xmlns:a16="http://schemas.microsoft.com/office/drawing/2014/main" id="{26E7FC18-1DED-4664-AF67-3626B4F78DAB}"/>
              </a:ext>
            </a:extLst>
          </p:cNvPr>
          <p:cNvSpPr txBox="1"/>
          <p:nvPr/>
        </p:nvSpPr>
        <p:spPr>
          <a:xfrm>
            <a:off x="352993" y="2165627"/>
            <a:ext cx="2246897" cy="2862322"/>
          </a:xfrm>
          <a:prstGeom prst="rect">
            <a:avLst/>
          </a:prstGeom>
          <a:solidFill>
            <a:schemeClr val="tx2">
              <a:lumMod val="75000"/>
            </a:schemeClr>
          </a:solidFill>
        </p:spPr>
        <p:txBody>
          <a:bodyPr wrap="square" rtlCol="0">
            <a:spAutoFit/>
          </a:bodyPr>
          <a:lstStyle/>
          <a:p>
            <a:r>
              <a:rPr lang="en-US" sz="1500" dirty="0">
                <a:solidFill>
                  <a:schemeClr val="bg1"/>
                </a:solidFill>
              </a:rPr>
              <a:t>Page 2 of Form 5 allows the business owner to provide information about any Partners or Affiliate Businesses.</a:t>
            </a:r>
          </a:p>
          <a:p>
            <a:endParaRPr lang="en-US" sz="1500" dirty="0">
              <a:solidFill>
                <a:schemeClr val="bg1"/>
              </a:solidFill>
            </a:endParaRPr>
          </a:p>
          <a:p>
            <a:r>
              <a:rPr lang="en-US" sz="1500" dirty="0">
                <a:solidFill>
                  <a:schemeClr val="bg1"/>
                </a:solidFill>
              </a:rPr>
              <a:t>Note: If a business is a partnership all members must listed with the % of ownership until the combined entries equal 100%</a:t>
            </a:r>
          </a:p>
        </p:txBody>
      </p:sp>
      <p:pic>
        <p:nvPicPr>
          <p:cNvPr id="12" name="Picture 11">
            <a:extLst>
              <a:ext uri="{FF2B5EF4-FFF2-40B4-BE49-F238E27FC236}">
                <a16:creationId xmlns:a16="http://schemas.microsoft.com/office/drawing/2014/main" id="{83D33E2B-1F02-4238-B753-EB20DF88D4B0}"/>
              </a:ext>
            </a:extLst>
          </p:cNvPr>
          <p:cNvPicPr>
            <a:picLocks noChangeAspect="1"/>
          </p:cNvPicPr>
          <p:nvPr/>
        </p:nvPicPr>
        <p:blipFill>
          <a:blip r:embed="rId4"/>
          <a:stretch>
            <a:fillRect/>
          </a:stretch>
        </p:blipFill>
        <p:spPr>
          <a:xfrm>
            <a:off x="5059962" y="1816705"/>
            <a:ext cx="2599055" cy="2426992"/>
          </a:xfrm>
          <a:prstGeom prst="rect">
            <a:avLst/>
          </a:prstGeom>
        </p:spPr>
      </p:pic>
      <p:sp>
        <p:nvSpPr>
          <p:cNvPr id="13" name="TextBox 12">
            <a:extLst>
              <a:ext uri="{FF2B5EF4-FFF2-40B4-BE49-F238E27FC236}">
                <a16:creationId xmlns:a16="http://schemas.microsoft.com/office/drawing/2014/main" id="{F2583FDD-8F65-4C5D-835F-50BC82A817DE}"/>
              </a:ext>
            </a:extLst>
          </p:cNvPr>
          <p:cNvSpPr txBox="1"/>
          <p:nvPr/>
        </p:nvSpPr>
        <p:spPr>
          <a:xfrm>
            <a:off x="7825210" y="1921669"/>
            <a:ext cx="965798" cy="1477328"/>
          </a:xfrm>
          <a:prstGeom prst="rect">
            <a:avLst/>
          </a:prstGeom>
          <a:solidFill>
            <a:schemeClr val="tx2">
              <a:lumMod val="75000"/>
            </a:schemeClr>
          </a:solidFill>
        </p:spPr>
        <p:txBody>
          <a:bodyPr wrap="square" rtlCol="0">
            <a:spAutoFit/>
          </a:bodyPr>
          <a:lstStyle/>
          <a:p>
            <a:r>
              <a:rPr lang="en-US" sz="1500" b="1" dirty="0">
                <a:solidFill>
                  <a:schemeClr val="bg1"/>
                </a:solidFill>
              </a:rPr>
              <a:t>Page 3 is used for any relevant comments</a:t>
            </a:r>
          </a:p>
        </p:txBody>
      </p:sp>
    </p:spTree>
    <p:extLst>
      <p:ext uri="{BB962C8B-B14F-4D97-AF65-F5344CB8AC3E}">
        <p14:creationId xmlns:p14="http://schemas.microsoft.com/office/powerpoint/2010/main" val="2740263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935E-2F86-492F-B992-5A615CB4287E}"/>
              </a:ext>
            </a:extLst>
          </p:cNvPr>
          <p:cNvSpPr>
            <a:spLocks noGrp="1"/>
          </p:cNvSpPr>
          <p:nvPr>
            <p:ph type="title"/>
          </p:nvPr>
        </p:nvSpPr>
        <p:spPr/>
        <p:txBody>
          <a:bodyPr>
            <a:normAutofit/>
          </a:bodyPr>
          <a:lstStyle/>
          <a:p>
            <a:r>
              <a:rPr lang="en-US" sz="3200" dirty="0"/>
              <a:t>Filing Requirements</a:t>
            </a:r>
          </a:p>
        </p:txBody>
      </p:sp>
      <p:sp>
        <p:nvSpPr>
          <p:cNvPr id="4" name="Slide Number Placeholder 3">
            <a:extLst>
              <a:ext uri="{FF2B5EF4-FFF2-40B4-BE49-F238E27FC236}">
                <a16:creationId xmlns:a16="http://schemas.microsoft.com/office/drawing/2014/main" id="{A4E51FC4-6B8B-4F5B-89DF-282D2516FE1F}"/>
              </a:ext>
            </a:extLst>
          </p:cNvPr>
          <p:cNvSpPr>
            <a:spLocks noGrp="1"/>
          </p:cNvSpPr>
          <p:nvPr>
            <p:ph type="sldNum" sz="quarter" idx="12"/>
          </p:nvPr>
        </p:nvSpPr>
        <p:spPr/>
        <p:txBody>
          <a:bodyPr/>
          <a:lstStyle/>
          <a:p>
            <a:fld id="{B1AB44B9-F1EC-4F4B-88D4-413245C9CD3E}" type="slidenum">
              <a:rPr lang="en-US" smtClean="0"/>
              <a:t>29</a:t>
            </a:fld>
            <a:endParaRPr lang="en-US"/>
          </a:p>
        </p:txBody>
      </p:sp>
      <p:pic>
        <p:nvPicPr>
          <p:cNvPr id="8" name="Picture 7">
            <a:extLst>
              <a:ext uri="{FF2B5EF4-FFF2-40B4-BE49-F238E27FC236}">
                <a16:creationId xmlns:a16="http://schemas.microsoft.com/office/drawing/2014/main" id="{1A5A86B0-0BEC-4733-9C2F-AE0DF58F5848}"/>
              </a:ext>
            </a:extLst>
          </p:cNvPr>
          <p:cNvPicPr>
            <a:picLocks noChangeAspect="1"/>
          </p:cNvPicPr>
          <p:nvPr/>
        </p:nvPicPr>
        <p:blipFill>
          <a:blip r:embed="rId3"/>
          <a:stretch>
            <a:fillRect/>
          </a:stretch>
        </p:blipFill>
        <p:spPr>
          <a:xfrm>
            <a:off x="2502826" y="1219199"/>
            <a:ext cx="5614763" cy="4975107"/>
          </a:xfrm>
          <a:prstGeom prst="rect">
            <a:avLst/>
          </a:prstGeom>
        </p:spPr>
      </p:pic>
      <p:sp>
        <p:nvSpPr>
          <p:cNvPr id="9" name="TextBox 8">
            <a:extLst>
              <a:ext uri="{FF2B5EF4-FFF2-40B4-BE49-F238E27FC236}">
                <a16:creationId xmlns:a16="http://schemas.microsoft.com/office/drawing/2014/main" id="{1066507A-378E-4CD5-90C0-4AF0DFFCF7A1}"/>
              </a:ext>
            </a:extLst>
          </p:cNvPr>
          <p:cNvSpPr txBox="1"/>
          <p:nvPr/>
        </p:nvSpPr>
        <p:spPr>
          <a:xfrm>
            <a:off x="738250" y="2362200"/>
            <a:ext cx="1778431" cy="2400657"/>
          </a:xfrm>
          <a:prstGeom prst="rect">
            <a:avLst/>
          </a:prstGeom>
          <a:solidFill>
            <a:schemeClr val="tx2">
              <a:lumMod val="75000"/>
            </a:schemeClr>
          </a:solidFill>
        </p:spPr>
        <p:txBody>
          <a:bodyPr wrap="square" rtlCol="0">
            <a:spAutoFit/>
          </a:bodyPr>
          <a:lstStyle/>
          <a:p>
            <a:r>
              <a:rPr lang="en-US" sz="1500" b="1" dirty="0">
                <a:solidFill>
                  <a:schemeClr val="bg1"/>
                </a:solidFill>
              </a:rPr>
              <a:t>Now that the application is complete, the filing requirements on this page must be submitted / uploaded to complete the process.</a:t>
            </a:r>
          </a:p>
        </p:txBody>
      </p:sp>
    </p:spTree>
    <p:extLst>
      <p:ext uri="{BB962C8B-B14F-4D97-AF65-F5344CB8AC3E}">
        <p14:creationId xmlns:p14="http://schemas.microsoft.com/office/powerpoint/2010/main" val="219113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F2D61-A61E-4467-9B4E-9A8B9D12D25E}"/>
              </a:ext>
            </a:extLst>
          </p:cNvPr>
          <p:cNvSpPr>
            <a:spLocks noGrp="1"/>
          </p:cNvSpPr>
          <p:nvPr>
            <p:ph idx="1"/>
          </p:nvPr>
        </p:nvSpPr>
        <p:spPr>
          <a:xfrm>
            <a:off x="266700" y="1192152"/>
            <a:ext cx="8610600" cy="5208647"/>
          </a:xfrm>
        </p:spPr>
        <p:txBody>
          <a:bodyPr>
            <a:normAutofit lnSpcReduction="10000"/>
          </a:bodyPr>
          <a:lstStyle/>
          <a:p>
            <a:pPr marL="0" indent="0">
              <a:buFont typeface="Wingdings" panose="05000000000000000000" pitchFamily="2" charset="2"/>
              <a:buNone/>
              <a:defRPr/>
            </a:pPr>
            <a:r>
              <a:rPr lang="en-US" altLang="en-US" sz="2400" b="1" dirty="0">
                <a:solidFill>
                  <a:srgbClr val="000000"/>
                </a:solidFill>
                <a:latin typeface="Source Sans Pro" panose="020B0503030403020204" pitchFamily="34" charset="0"/>
                <a:ea typeface="Source Sans Pro" panose="020B0503030403020204" pitchFamily="34" charset="0"/>
              </a:rPr>
              <a:t>What businesses are eligible to apply?</a:t>
            </a:r>
          </a:p>
          <a:p>
            <a:pPr marL="0" indent="0">
              <a:buFont typeface="Wingdings" panose="05000000000000000000" pitchFamily="2" charset="2"/>
              <a:buNone/>
              <a:defRPr/>
            </a:pPr>
            <a:r>
              <a:rPr lang="en-US" altLang="en-US" sz="2400" dirty="0">
                <a:solidFill>
                  <a:srgbClr val="000000"/>
                </a:solidFill>
                <a:latin typeface="Source Sans Pro" panose="020B0503030403020204" pitchFamily="34" charset="0"/>
                <a:ea typeface="Source Sans Pro" panose="020B0503030403020204" pitchFamily="34" charset="0"/>
              </a:rPr>
              <a:t>SBA’s Economic Injury Disaster Loans (or working capital loans) are available to small businesses, small agricultural cooperatives, small aquaculture businesses and most private non-profit organizations</a:t>
            </a:r>
          </a:p>
          <a:p>
            <a:pPr marL="0" indent="0">
              <a:buFont typeface="Wingdings" panose="05000000000000000000" pitchFamily="2" charset="2"/>
              <a:buNone/>
              <a:defRPr/>
            </a:pPr>
            <a:endParaRPr lang="en-US" sz="2400" dirty="0">
              <a:solidFill>
                <a:srgbClr val="000000"/>
              </a:solidFill>
              <a:latin typeface="Source Sans Pro" panose="020B0503030403020204" pitchFamily="34" charset="0"/>
              <a:ea typeface="Source Sans Pro" panose="020B0503030403020204" pitchFamily="34" charset="0"/>
            </a:endParaRPr>
          </a:p>
          <a:p>
            <a:pPr marL="0" indent="0">
              <a:buFont typeface="Wingdings" panose="05000000000000000000" pitchFamily="2" charset="2"/>
              <a:buNone/>
              <a:defRPr/>
            </a:pPr>
            <a:r>
              <a:rPr lang="en-US" sz="2400" b="1" dirty="0">
                <a:solidFill>
                  <a:srgbClr val="000000"/>
                </a:solidFill>
                <a:latin typeface="Source Sans Pro" panose="020B0503030403020204" pitchFamily="34" charset="0"/>
                <a:ea typeface="Source Sans Pro" panose="020B0503030403020204" pitchFamily="34" charset="0"/>
              </a:rPr>
              <a:t>This includes:</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directly affected by the disaster</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that offer services directly related to the businesses in the declaration</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Other businesses indirectly related the industry that are likely to be harmed by losses in their community</a:t>
            </a:r>
          </a:p>
          <a:p>
            <a:pPr marL="230188" indent="0">
              <a:buNone/>
              <a:defRPr/>
            </a:pPr>
            <a:r>
              <a:rPr lang="en-US" sz="2400" dirty="0">
                <a:solidFill>
                  <a:srgbClr val="000000"/>
                </a:solidFill>
                <a:latin typeface="Source Sans Pro" panose="020B0503030403020204" pitchFamily="34" charset="0"/>
                <a:ea typeface="Source Sans Pro" panose="020B0503030403020204" pitchFamily="34" charset="0"/>
              </a:rPr>
              <a:t>(Example: Manufacturer of widgets may be eligible as well as the wholesaler and retailer of the product.</a:t>
            </a:r>
            <a:endParaRPr lang="en-US" sz="2400" dirty="0">
              <a:latin typeface="Source Sans Pro" panose="020B0503030403020204" pitchFamily="34" charset="0"/>
              <a:ea typeface="Source Sans Pro" panose="020B0503030403020204" pitchFamily="34" charset="0"/>
            </a:endParaRPr>
          </a:p>
        </p:txBody>
      </p:sp>
      <p:sp>
        <p:nvSpPr>
          <p:cNvPr id="13317" name="Slide Number Placeholder 1">
            <a:extLst>
              <a:ext uri="{FF2B5EF4-FFF2-40B4-BE49-F238E27FC236}">
                <a16:creationId xmlns:a16="http://schemas.microsoft.com/office/drawing/2014/main" id="{10EAA879-9C7D-45FC-AAAB-91351F733E5B}"/>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2023FF12-7325-4023-99FA-AF094C99E745}" type="slidenum">
              <a:rPr lang="en-US" altLang="en-US" sz="1600">
                <a:solidFill>
                  <a:schemeClr val="bg1"/>
                </a:solidFill>
                <a:latin typeface="Arial Narrow" panose="020B0606020202030204" pitchFamily="34" charset="0"/>
              </a:rPr>
              <a:pPr/>
              <a:t>3</a:t>
            </a:fld>
            <a:endParaRPr lang="en-US" altLang="en-US" sz="1600" dirty="0">
              <a:solidFill>
                <a:schemeClr val="bg1"/>
              </a:solidFill>
              <a:latin typeface="Arial Narrow" panose="020B0606020202030204" pitchFamily="34" charset="0"/>
            </a:endParaRPr>
          </a:p>
        </p:txBody>
      </p:sp>
      <p:sp>
        <p:nvSpPr>
          <p:cNvPr id="8" name="Rectangle 2">
            <a:extLst>
              <a:ext uri="{FF2B5EF4-FFF2-40B4-BE49-F238E27FC236}">
                <a16:creationId xmlns:a16="http://schemas.microsoft.com/office/drawing/2014/main" id="{B4233B73-5789-411A-B6AE-1AAFC18B6E12}"/>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031B5781-EEB6-46F0-BC7F-6A27FD1E5445}"/>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3</a:t>
            </a:fld>
            <a:endParaRPr lang="en-US" altLang="en-US" dirty="0"/>
          </a:p>
        </p:txBody>
      </p:sp>
      <p:sp>
        <p:nvSpPr>
          <p:cNvPr id="7" name="Footer Placeholder 2">
            <a:extLst>
              <a:ext uri="{FF2B5EF4-FFF2-40B4-BE49-F238E27FC236}">
                <a16:creationId xmlns:a16="http://schemas.microsoft.com/office/drawing/2014/main" id="{9957F841-7A36-4E4A-9885-8FC13CFDCC24}"/>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30500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B0F3-726C-49AC-99F0-2C590DFFEF48}"/>
              </a:ext>
            </a:extLst>
          </p:cNvPr>
          <p:cNvSpPr>
            <a:spLocks noGrp="1"/>
          </p:cNvSpPr>
          <p:nvPr>
            <p:ph type="title"/>
          </p:nvPr>
        </p:nvSpPr>
        <p:spPr/>
        <p:txBody>
          <a:bodyPr>
            <a:normAutofit/>
          </a:bodyPr>
          <a:lstStyle/>
          <a:p>
            <a:r>
              <a:rPr lang="en-US" sz="3200" dirty="0"/>
              <a:t>Personal Financial Statement</a:t>
            </a:r>
          </a:p>
        </p:txBody>
      </p:sp>
      <p:pic>
        <p:nvPicPr>
          <p:cNvPr id="6" name="Content Placeholder 5">
            <a:extLst>
              <a:ext uri="{FF2B5EF4-FFF2-40B4-BE49-F238E27FC236}">
                <a16:creationId xmlns:a16="http://schemas.microsoft.com/office/drawing/2014/main" id="{46098574-E1AE-4EC6-A95C-8EC79EA521B2}"/>
              </a:ext>
            </a:extLst>
          </p:cNvPr>
          <p:cNvPicPr>
            <a:picLocks noGrp="1" noChangeAspect="1"/>
          </p:cNvPicPr>
          <p:nvPr>
            <p:ph idx="1"/>
          </p:nvPr>
        </p:nvPicPr>
        <p:blipFill>
          <a:blip r:embed="rId3"/>
          <a:stretch>
            <a:fillRect/>
          </a:stretch>
        </p:blipFill>
        <p:spPr>
          <a:xfrm>
            <a:off x="1617355" y="2374606"/>
            <a:ext cx="3157202" cy="2108788"/>
          </a:xfrm>
          <a:prstGeom prst="rect">
            <a:avLst/>
          </a:prstGeom>
        </p:spPr>
      </p:pic>
      <p:sp>
        <p:nvSpPr>
          <p:cNvPr id="4" name="Slide Number Placeholder 3">
            <a:extLst>
              <a:ext uri="{FF2B5EF4-FFF2-40B4-BE49-F238E27FC236}">
                <a16:creationId xmlns:a16="http://schemas.microsoft.com/office/drawing/2014/main" id="{E38B27A5-CF2F-4E2C-9F3F-BE26D7CA8EBC}"/>
              </a:ext>
            </a:extLst>
          </p:cNvPr>
          <p:cNvSpPr>
            <a:spLocks noGrp="1"/>
          </p:cNvSpPr>
          <p:nvPr>
            <p:ph type="sldNum" sz="quarter" idx="12"/>
          </p:nvPr>
        </p:nvSpPr>
        <p:spPr/>
        <p:txBody>
          <a:bodyPr/>
          <a:lstStyle/>
          <a:p>
            <a:fld id="{B1AB44B9-F1EC-4F4B-88D4-413245C9CD3E}" type="slidenum">
              <a:rPr lang="en-US" smtClean="0"/>
              <a:t>30</a:t>
            </a:fld>
            <a:endParaRPr lang="en-US"/>
          </a:p>
        </p:txBody>
      </p:sp>
      <p:pic>
        <p:nvPicPr>
          <p:cNvPr id="7" name="Picture 6">
            <a:extLst>
              <a:ext uri="{FF2B5EF4-FFF2-40B4-BE49-F238E27FC236}">
                <a16:creationId xmlns:a16="http://schemas.microsoft.com/office/drawing/2014/main" id="{002F0FFF-5A09-4E4E-8E06-DF00AC125642}"/>
              </a:ext>
            </a:extLst>
          </p:cNvPr>
          <p:cNvPicPr>
            <a:picLocks noChangeAspect="1"/>
          </p:cNvPicPr>
          <p:nvPr/>
        </p:nvPicPr>
        <p:blipFill>
          <a:blip r:embed="rId4"/>
          <a:stretch>
            <a:fillRect/>
          </a:stretch>
        </p:blipFill>
        <p:spPr>
          <a:xfrm>
            <a:off x="202055" y="1644250"/>
            <a:ext cx="5601482" cy="707330"/>
          </a:xfrm>
          <a:prstGeom prst="rect">
            <a:avLst/>
          </a:prstGeom>
        </p:spPr>
      </p:pic>
      <p:sp>
        <p:nvSpPr>
          <p:cNvPr id="8" name="TextBox 7">
            <a:extLst>
              <a:ext uri="{FF2B5EF4-FFF2-40B4-BE49-F238E27FC236}">
                <a16:creationId xmlns:a16="http://schemas.microsoft.com/office/drawing/2014/main" id="{361F56ED-CD23-4EC4-926B-AAA25BC3C177}"/>
              </a:ext>
            </a:extLst>
          </p:cNvPr>
          <p:cNvSpPr txBox="1"/>
          <p:nvPr/>
        </p:nvSpPr>
        <p:spPr>
          <a:xfrm>
            <a:off x="220407" y="2360122"/>
            <a:ext cx="1396948" cy="4016484"/>
          </a:xfrm>
          <a:prstGeom prst="rect">
            <a:avLst/>
          </a:prstGeom>
          <a:solidFill>
            <a:schemeClr val="tx2">
              <a:lumMod val="75000"/>
            </a:schemeClr>
          </a:solidFill>
        </p:spPr>
        <p:txBody>
          <a:bodyPr wrap="square" rtlCol="0">
            <a:spAutoFit/>
          </a:bodyPr>
          <a:lstStyle/>
          <a:p>
            <a:r>
              <a:rPr lang="en-US" sz="1500" b="1" dirty="0">
                <a:solidFill>
                  <a:schemeClr val="bg1"/>
                </a:solidFill>
              </a:rPr>
              <a:t>You can use this form to complete your personal financial statement or upload a financial statement you already have by scanning and uploading that document</a:t>
            </a:r>
          </a:p>
        </p:txBody>
      </p:sp>
      <p:pic>
        <p:nvPicPr>
          <p:cNvPr id="9" name="Picture 8">
            <a:extLst>
              <a:ext uri="{FF2B5EF4-FFF2-40B4-BE49-F238E27FC236}">
                <a16:creationId xmlns:a16="http://schemas.microsoft.com/office/drawing/2014/main" id="{909C0BE1-7755-4261-B5A4-A5EE5EC1B160}"/>
              </a:ext>
            </a:extLst>
          </p:cNvPr>
          <p:cNvPicPr>
            <a:picLocks noChangeAspect="1"/>
          </p:cNvPicPr>
          <p:nvPr/>
        </p:nvPicPr>
        <p:blipFill>
          <a:blip r:embed="rId5"/>
          <a:stretch>
            <a:fillRect/>
          </a:stretch>
        </p:blipFill>
        <p:spPr>
          <a:xfrm>
            <a:off x="4996709" y="3472071"/>
            <a:ext cx="3063231" cy="2167826"/>
          </a:xfrm>
          <a:prstGeom prst="rect">
            <a:avLst/>
          </a:prstGeom>
        </p:spPr>
      </p:pic>
      <p:sp>
        <p:nvSpPr>
          <p:cNvPr id="12" name="Rectangle 11">
            <a:extLst>
              <a:ext uri="{FF2B5EF4-FFF2-40B4-BE49-F238E27FC236}">
                <a16:creationId xmlns:a16="http://schemas.microsoft.com/office/drawing/2014/main" id="{73F57843-0D25-421D-96FA-3B2ABDBD4E98}"/>
              </a:ext>
            </a:extLst>
          </p:cNvPr>
          <p:cNvSpPr/>
          <p:nvPr/>
        </p:nvSpPr>
        <p:spPr>
          <a:xfrm>
            <a:off x="3195955" y="3224205"/>
            <a:ext cx="1127502" cy="2128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 name="TextBox 12">
            <a:extLst>
              <a:ext uri="{FF2B5EF4-FFF2-40B4-BE49-F238E27FC236}">
                <a16:creationId xmlns:a16="http://schemas.microsoft.com/office/drawing/2014/main" id="{6C03C32F-00F0-4FD4-95AB-D5478A1FE971}"/>
              </a:ext>
            </a:extLst>
          </p:cNvPr>
          <p:cNvSpPr txBox="1"/>
          <p:nvPr/>
        </p:nvSpPr>
        <p:spPr>
          <a:xfrm>
            <a:off x="5264894" y="2493034"/>
            <a:ext cx="3063231" cy="1015663"/>
          </a:xfrm>
          <a:prstGeom prst="rect">
            <a:avLst/>
          </a:prstGeom>
          <a:solidFill>
            <a:schemeClr val="tx2">
              <a:lumMod val="75000"/>
            </a:schemeClr>
          </a:solidFill>
        </p:spPr>
        <p:txBody>
          <a:bodyPr wrap="square" rtlCol="0">
            <a:spAutoFit/>
          </a:bodyPr>
          <a:lstStyle/>
          <a:p>
            <a:pPr algn="ctr"/>
            <a:r>
              <a:rPr lang="en-US" sz="1500" b="1" dirty="0">
                <a:solidFill>
                  <a:schemeClr val="bg1"/>
                </a:solidFill>
              </a:rPr>
              <a:t>If you indicated you have real estate you must complete this form, supplying additional information</a:t>
            </a:r>
          </a:p>
        </p:txBody>
      </p:sp>
      <p:cxnSp>
        <p:nvCxnSpPr>
          <p:cNvPr id="15" name="Straight Arrow Connector 14">
            <a:extLst>
              <a:ext uri="{FF2B5EF4-FFF2-40B4-BE49-F238E27FC236}">
                <a16:creationId xmlns:a16="http://schemas.microsoft.com/office/drawing/2014/main" id="{919DE483-1954-48FA-B738-503EC1B31F00}"/>
              </a:ext>
            </a:extLst>
          </p:cNvPr>
          <p:cNvCxnSpPr>
            <a:endCxn id="12" idx="3"/>
          </p:cNvCxnSpPr>
          <p:nvPr/>
        </p:nvCxnSpPr>
        <p:spPr>
          <a:xfrm flipH="1">
            <a:off x="4323457" y="3054135"/>
            <a:ext cx="1000211" cy="2764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86F5FF-B98E-4119-A8D5-818AC799B5BD}"/>
              </a:ext>
            </a:extLst>
          </p:cNvPr>
          <p:cNvCxnSpPr>
            <a:cxnSpLocks/>
          </p:cNvCxnSpPr>
          <p:nvPr/>
        </p:nvCxnSpPr>
        <p:spPr>
          <a:xfrm flipH="1">
            <a:off x="6551414" y="3468255"/>
            <a:ext cx="1" cy="2764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752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8B6A-D226-4DC5-98BB-97BC0DCDD31B}"/>
              </a:ext>
            </a:extLst>
          </p:cNvPr>
          <p:cNvSpPr>
            <a:spLocks noGrp="1"/>
          </p:cNvSpPr>
          <p:nvPr>
            <p:ph type="title"/>
          </p:nvPr>
        </p:nvSpPr>
        <p:spPr/>
        <p:txBody>
          <a:bodyPr>
            <a:normAutofit/>
          </a:bodyPr>
          <a:lstStyle/>
          <a:p>
            <a:r>
              <a:rPr lang="en-US" sz="3200" dirty="0"/>
              <a:t>Personal Assets / Debits</a:t>
            </a:r>
          </a:p>
        </p:txBody>
      </p:sp>
      <p:sp>
        <p:nvSpPr>
          <p:cNvPr id="4" name="Slide Number Placeholder 3">
            <a:extLst>
              <a:ext uri="{FF2B5EF4-FFF2-40B4-BE49-F238E27FC236}">
                <a16:creationId xmlns:a16="http://schemas.microsoft.com/office/drawing/2014/main" id="{D057DE06-D385-4208-95AC-6EF6C9660F55}"/>
              </a:ext>
            </a:extLst>
          </p:cNvPr>
          <p:cNvSpPr>
            <a:spLocks noGrp="1"/>
          </p:cNvSpPr>
          <p:nvPr>
            <p:ph type="sldNum" sz="quarter" idx="12"/>
          </p:nvPr>
        </p:nvSpPr>
        <p:spPr/>
        <p:txBody>
          <a:bodyPr/>
          <a:lstStyle/>
          <a:p>
            <a:fld id="{B1AB44B9-F1EC-4F4B-88D4-413245C9CD3E}" type="slidenum">
              <a:rPr lang="en-US" smtClean="0"/>
              <a:t>31</a:t>
            </a:fld>
            <a:endParaRPr lang="en-US"/>
          </a:p>
        </p:txBody>
      </p:sp>
      <p:pic>
        <p:nvPicPr>
          <p:cNvPr id="6" name="Picture 5">
            <a:extLst>
              <a:ext uri="{FF2B5EF4-FFF2-40B4-BE49-F238E27FC236}">
                <a16:creationId xmlns:a16="http://schemas.microsoft.com/office/drawing/2014/main" id="{4A4BD3D6-645C-4A94-831C-AD1329C5F4C7}"/>
              </a:ext>
            </a:extLst>
          </p:cNvPr>
          <p:cNvPicPr>
            <a:picLocks noChangeAspect="1"/>
          </p:cNvPicPr>
          <p:nvPr/>
        </p:nvPicPr>
        <p:blipFill>
          <a:blip r:embed="rId3"/>
          <a:stretch>
            <a:fillRect/>
          </a:stretch>
        </p:blipFill>
        <p:spPr>
          <a:xfrm>
            <a:off x="1357405" y="1806630"/>
            <a:ext cx="3643370" cy="3474442"/>
          </a:xfrm>
          <a:prstGeom prst="rect">
            <a:avLst/>
          </a:prstGeom>
        </p:spPr>
      </p:pic>
      <p:pic>
        <p:nvPicPr>
          <p:cNvPr id="7" name="Picture 6">
            <a:extLst>
              <a:ext uri="{FF2B5EF4-FFF2-40B4-BE49-F238E27FC236}">
                <a16:creationId xmlns:a16="http://schemas.microsoft.com/office/drawing/2014/main" id="{57C7ECC8-6CB1-4894-955C-D2C5F35969FB}"/>
              </a:ext>
            </a:extLst>
          </p:cNvPr>
          <p:cNvPicPr>
            <a:picLocks noChangeAspect="1"/>
          </p:cNvPicPr>
          <p:nvPr/>
        </p:nvPicPr>
        <p:blipFill>
          <a:blip r:embed="rId4"/>
          <a:stretch>
            <a:fillRect/>
          </a:stretch>
        </p:blipFill>
        <p:spPr>
          <a:xfrm>
            <a:off x="5288797" y="1806630"/>
            <a:ext cx="3308029" cy="3395964"/>
          </a:xfrm>
          <a:prstGeom prst="rect">
            <a:avLst/>
          </a:prstGeom>
        </p:spPr>
      </p:pic>
      <p:sp>
        <p:nvSpPr>
          <p:cNvPr id="8" name="TextBox 7">
            <a:extLst>
              <a:ext uri="{FF2B5EF4-FFF2-40B4-BE49-F238E27FC236}">
                <a16:creationId xmlns:a16="http://schemas.microsoft.com/office/drawing/2014/main" id="{180E47D0-DB8A-4859-A9E1-9E715A966D81}"/>
              </a:ext>
            </a:extLst>
          </p:cNvPr>
          <p:cNvSpPr txBox="1"/>
          <p:nvPr/>
        </p:nvSpPr>
        <p:spPr>
          <a:xfrm>
            <a:off x="127861" y="2031247"/>
            <a:ext cx="1046136" cy="2862322"/>
          </a:xfrm>
          <a:prstGeom prst="rect">
            <a:avLst/>
          </a:prstGeom>
          <a:solidFill>
            <a:schemeClr val="tx2">
              <a:lumMod val="75000"/>
            </a:schemeClr>
          </a:solidFill>
        </p:spPr>
        <p:txBody>
          <a:bodyPr wrap="square" rtlCol="0">
            <a:spAutoFit/>
          </a:bodyPr>
          <a:lstStyle/>
          <a:p>
            <a:r>
              <a:rPr lang="en-US" sz="1500" b="1" dirty="0">
                <a:solidFill>
                  <a:schemeClr val="bg1"/>
                </a:solidFill>
              </a:rPr>
              <a:t>The applicant and any partner would need to provide information on assets and debits</a:t>
            </a:r>
          </a:p>
        </p:txBody>
      </p:sp>
    </p:spTree>
    <p:extLst>
      <p:ext uri="{BB962C8B-B14F-4D97-AF65-F5344CB8AC3E}">
        <p14:creationId xmlns:p14="http://schemas.microsoft.com/office/powerpoint/2010/main" val="1797098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CAAA-8D04-4019-8318-DF4CC0060C03}"/>
              </a:ext>
            </a:extLst>
          </p:cNvPr>
          <p:cNvSpPr>
            <a:spLocks noGrp="1"/>
          </p:cNvSpPr>
          <p:nvPr>
            <p:ph type="title"/>
          </p:nvPr>
        </p:nvSpPr>
        <p:spPr/>
        <p:txBody>
          <a:bodyPr>
            <a:normAutofit/>
          </a:bodyPr>
          <a:lstStyle/>
          <a:p>
            <a:r>
              <a:rPr lang="en-US" sz="3200" dirty="0"/>
              <a:t>Schedule of Liabilities – SBA form 2202</a:t>
            </a:r>
          </a:p>
        </p:txBody>
      </p:sp>
      <p:sp>
        <p:nvSpPr>
          <p:cNvPr id="4" name="Slide Number Placeholder 3">
            <a:extLst>
              <a:ext uri="{FF2B5EF4-FFF2-40B4-BE49-F238E27FC236}">
                <a16:creationId xmlns:a16="http://schemas.microsoft.com/office/drawing/2014/main" id="{C5A3FC96-B2F9-4AFB-BCC3-7F516CB184FB}"/>
              </a:ext>
            </a:extLst>
          </p:cNvPr>
          <p:cNvSpPr>
            <a:spLocks noGrp="1"/>
          </p:cNvSpPr>
          <p:nvPr>
            <p:ph type="sldNum" sz="quarter" idx="12"/>
          </p:nvPr>
        </p:nvSpPr>
        <p:spPr/>
        <p:txBody>
          <a:bodyPr/>
          <a:lstStyle/>
          <a:p>
            <a:fld id="{B1AB44B9-F1EC-4F4B-88D4-413245C9CD3E}" type="slidenum">
              <a:rPr lang="en-US" smtClean="0"/>
              <a:t>32</a:t>
            </a:fld>
            <a:endParaRPr lang="en-US"/>
          </a:p>
        </p:txBody>
      </p:sp>
      <p:pic>
        <p:nvPicPr>
          <p:cNvPr id="6" name="Picture 5">
            <a:extLst>
              <a:ext uri="{FF2B5EF4-FFF2-40B4-BE49-F238E27FC236}">
                <a16:creationId xmlns:a16="http://schemas.microsoft.com/office/drawing/2014/main" id="{593FC221-CCEE-45D4-85EA-714C75E53FB2}"/>
              </a:ext>
            </a:extLst>
          </p:cNvPr>
          <p:cNvPicPr>
            <a:picLocks noChangeAspect="1"/>
          </p:cNvPicPr>
          <p:nvPr/>
        </p:nvPicPr>
        <p:blipFill>
          <a:blip r:embed="rId3"/>
          <a:stretch>
            <a:fillRect/>
          </a:stretch>
        </p:blipFill>
        <p:spPr>
          <a:xfrm>
            <a:off x="1877218" y="2088231"/>
            <a:ext cx="5694364" cy="607304"/>
          </a:xfrm>
          <a:prstGeom prst="rect">
            <a:avLst/>
          </a:prstGeom>
        </p:spPr>
      </p:pic>
      <p:pic>
        <p:nvPicPr>
          <p:cNvPr id="7" name="Picture 6">
            <a:extLst>
              <a:ext uri="{FF2B5EF4-FFF2-40B4-BE49-F238E27FC236}">
                <a16:creationId xmlns:a16="http://schemas.microsoft.com/office/drawing/2014/main" id="{9543B0EF-0DAB-45E8-9299-A042DF8ABD03}"/>
              </a:ext>
            </a:extLst>
          </p:cNvPr>
          <p:cNvPicPr>
            <a:picLocks noChangeAspect="1"/>
          </p:cNvPicPr>
          <p:nvPr/>
        </p:nvPicPr>
        <p:blipFill>
          <a:blip r:embed="rId4"/>
          <a:stretch>
            <a:fillRect/>
          </a:stretch>
        </p:blipFill>
        <p:spPr>
          <a:xfrm>
            <a:off x="2286000" y="2695535"/>
            <a:ext cx="5019234" cy="3703568"/>
          </a:xfrm>
          <a:prstGeom prst="rect">
            <a:avLst/>
          </a:prstGeom>
        </p:spPr>
      </p:pic>
      <p:sp>
        <p:nvSpPr>
          <p:cNvPr id="8" name="Rectangle 7">
            <a:extLst>
              <a:ext uri="{FF2B5EF4-FFF2-40B4-BE49-F238E27FC236}">
                <a16:creationId xmlns:a16="http://schemas.microsoft.com/office/drawing/2014/main" id="{F3E7F387-A52D-4D45-80B2-06072FA436C6}"/>
              </a:ext>
            </a:extLst>
          </p:cNvPr>
          <p:cNvSpPr/>
          <p:nvPr/>
        </p:nvSpPr>
        <p:spPr>
          <a:xfrm>
            <a:off x="2438400" y="1308019"/>
            <a:ext cx="4572000" cy="784830"/>
          </a:xfrm>
          <a:prstGeom prst="rect">
            <a:avLst/>
          </a:prstGeom>
          <a:solidFill>
            <a:schemeClr val="tx2">
              <a:lumMod val="75000"/>
            </a:schemeClr>
          </a:solidFill>
        </p:spPr>
        <p:txBody>
          <a:bodyPr>
            <a:spAutoFit/>
          </a:bodyPr>
          <a:lstStyle/>
          <a:p>
            <a:pPr algn="ctr"/>
            <a:r>
              <a:rPr lang="en-US" sz="1500" b="1" dirty="0">
                <a:solidFill>
                  <a:schemeClr val="bg1"/>
                </a:solidFill>
              </a:rPr>
              <a:t>Applicant would click on Schedule of Liabilities and either complete the SBA form or upload the applicant’s document</a:t>
            </a:r>
          </a:p>
        </p:txBody>
      </p:sp>
    </p:spTree>
    <p:extLst>
      <p:ext uri="{BB962C8B-B14F-4D97-AF65-F5344CB8AC3E}">
        <p14:creationId xmlns:p14="http://schemas.microsoft.com/office/powerpoint/2010/main" val="2915782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C830-4F43-4670-A929-5AD04D6A46C8}"/>
              </a:ext>
            </a:extLst>
          </p:cNvPr>
          <p:cNvSpPr>
            <a:spLocks noGrp="1"/>
          </p:cNvSpPr>
          <p:nvPr>
            <p:ph type="title"/>
          </p:nvPr>
        </p:nvSpPr>
        <p:spPr/>
        <p:txBody>
          <a:bodyPr>
            <a:normAutofit/>
          </a:bodyPr>
          <a:lstStyle/>
          <a:p>
            <a:r>
              <a:rPr lang="en-US" sz="3200" dirty="0"/>
              <a:t>Uploaded 4506T</a:t>
            </a:r>
          </a:p>
        </p:txBody>
      </p:sp>
      <p:sp>
        <p:nvSpPr>
          <p:cNvPr id="4" name="Slide Number Placeholder 3">
            <a:extLst>
              <a:ext uri="{FF2B5EF4-FFF2-40B4-BE49-F238E27FC236}">
                <a16:creationId xmlns:a16="http://schemas.microsoft.com/office/drawing/2014/main" id="{38A754F5-ADAD-46E1-9B37-3F65AED76017}"/>
              </a:ext>
            </a:extLst>
          </p:cNvPr>
          <p:cNvSpPr>
            <a:spLocks noGrp="1"/>
          </p:cNvSpPr>
          <p:nvPr>
            <p:ph type="sldNum" sz="quarter" idx="12"/>
          </p:nvPr>
        </p:nvSpPr>
        <p:spPr/>
        <p:txBody>
          <a:bodyPr/>
          <a:lstStyle/>
          <a:p>
            <a:fld id="{B1AB44B9-F1EC-4F4B-88D4-413245C9CD3E}" type="slidenum">
              <a:rPr lang="en-US" smtClean="0"/>
              <a:t>33</a:t>
            </a:fld>
            <a:endParaRPr lang="en-US"/>
          </a:p>
        </p:txBody>
      </p:sp>
      <p:pic>
        <p:nvPicPr>
          <p:cNvPr id="6" name="Picture 5">
            <a:extLst>
              <a:ext uri="{FF2B5EF4-FFF2-40B4-BE49-F238E27FC236}">
                <a16:creationId xmlns:a16="http://schemas.microsoft.com/office/drawing/2014/main" id="{E3A25CB7-8581-41A7-A152-66FE24FEE4A5}"/>
              </a:ext>
            </a:extLst>
          </p:cNvPr>
          <p:cNvPicPr>
            <a:picLocks noChangeAspect="1"/>
          </p:cNvPicPr>
          <p:nvPr/>
        </p:nvPicPr>
        <p:blipFill>
          <a:blip r:embed="rId3"/>
          <a:stretch>
            <a:fillRect/>
          </a:stretch>
        </p:blipFill>
        <p:spPr>
          <a:xfrm>
            <a:off x="323625" y="1826972"/>
            <a:ext cx="3692985" cy="2975900"/>
          </a:xfrm>
          <a:prstGeom prst="rect">
            <a:avLst/>
          </a:prstGeom>
        </p:spPr>
      </p:pic>
      <p:pic>
        <p:nvPicPr>
          <p:cNvPr id="7" name="Picture 6">
            <a:extLst>
              <a:ext uri="{FF2B5EF4-FFF2-40B4-BE49-F238E27FC236}">
                <a16:creationId xmlns:a16="http://schemas.microsoft.com/office/drawing/2014/main" id="{871A35E0-C822-4B7E-9765-EA65FB1624B9}"/>
              </a:ext>
            </a:extLst>
          </p:cNvPr>
          <p:cNvPicPr>
            <a:picLocks noChangeAspect="1"/>
          </p:cNvPicPr>
          <p:nvPr/>
        </p:nvPicPr>
        <p:blipFill>
          <a:blip r:embed="rId4"/>
          <a:stretch>
            <a:fillRect/>
          </a:stretch>
        </p:blipFill>
        <p:spPr>
          <a:xfrm>
            <a:off x="3429000" y="2895600"/>
            <a:ext cx="3777509" cy="2910614"/>
          </a:xfrm>
          <a:prstGeom prst="rect">
            <a:avLst/>
          </a:prstGeom>
        </p:spPr>
      </p:pic>
      <p:sp>
        <p:nvSpPr>
          <p:cNvPr id="8" name="TextBox 7">
            <a:extLst>
              <a:ext uri="{FF2B5EF4-FFF2-40B4-BE49-F238E27FC236}">
                <a16:creationId xmlns:a16="http://schemas.microsoft.com/office/drawing/2014/main" id="{BE244481-84C2-4B26-B54E-3155CD818183}"/>
              </a:ext>
            </a:extLst>
          </p:cNvPr>
          <p:cNvSpPr txBox="1"/>
          <p:nvPr/>
        </p:nvSpPr>
        <p:spPr>
          <a:xfrm>
            <a:off x="7270499" y="1219200"/>
            <a:ext cx="1340101" cy="5170646"/>
          </a:xfrm>
          <a:prstGeom prst="rect">
            <a:avLst/>
          </a:prstGeom>
          <a:solidFill>
            <a:schemeClr val="tx2">
              <a:lumMod val="75000"/>
            </a:schemeClr>
          </a:solidFill>
        </p:spPr>
        <p:txBody>
          <a:bodyPr wrap="square" rtlCol="0">
            <a:spAutoFit/>
          </a:bodyPr>
          <a:lstStyle/>
          <a:p>
            <a:r>
              <a:rPr lang="en-US" sz="1500" b="1" dirty="0">
                <a:solidFill>
                  <a:schemeClr val="bg1"/>
                </a:solidFill>
              </a:rPr>
              <a:t>The 4506T can be uploaded once the form is printed and signed.  You would need to save a copy on your desktop, once saved browse find the document and upload.</a:t>
            </a:r>
          </a:p>
          <a:p>
            <a:endParaRPr lang="en-US" sz="1500" b="1" dirty="0">
              <a:solidFill>
                <a:schemeClr val="bg1"/>
              </a:solidFill>
            </a:endParaRPr>
          </a:p>
          <a:p>
            <a:r>
              <a:rPr lang="en-US" sz="1500" b="1" dirty="0">
                <a:solidFill>
                  <a:schemeClr val="bg1"/>
                </a:solidFill>
              </a:rPr>
              <a:t>You could also opt to deliver offline</a:t>
            </a:r>
          </a:p>
        </p:txBody>
      </p:sp>
    </p:spTree>
    <p:extLst>
      <p:ext uri="{BB962C8B-B14F-4D97-AF65-F5344CB8AC3E}">
        <p14:creationId xmlns:p14="http://schemas.microsoft.com/office/powerpoint/2010/main" val="87076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A00E-0B75-48AB-9897-C005FAAE2A61}"/>
              </a:ext>
            </a:extLst>
          </p:cNvPr>
          <p:cNvSpPr>
            <a:spLocks noGrp="1"/>
          </p:cNvSpPr>
          <p:nvPr>
            <p:ph type="title"/>
          </p:nvPr>
        </p:nvSpPr>
        <p:spPr/>
        <p:txBody>
          <a:bodyPr>
            <a:normAutofit/>
          </a:bodyPr>
          <a:lstStyle/>
          <a:p>
            <a:r>
              <a:rPr lang="en-US" sz="3200" dirty="0"/>
              <a:t>Electronically file 4506T</a:t>
            </a:r>
          </a:p>
        </p:txBody>
      </p:sp>
      <p:sp>
        <p:nvSpPr>
          <p:cNvPr id="4" name="Slide Number Placeholder 3">
            <a:extLst>
              <a:ext uri="{FF2B5EF4-FFF2-40B4-BE49-F238E27FC236}">
                <a16:creationId xmlns:a16="http://schemas.microsoft.com/office/drawing/2014/main" id="{F51D64AB-0203-4841-990F-6F487287CA19}"/>
              </a:ext>
            </a:extLst>
          </p:cNvPr>
          <p:cNvSpPr>
            <a:spLocks noGrp="1"/>
          </p:cNvSpPr>
          <p:nvPr>
            <p:ph type="sldNum" sz="quarter" idx="12"/>
          </p:nvPr>
        </p:nvSpPr>
        <p:spPr/>
        <p:txBody>
          <a:bodyPr/>
          <a:lstStyle/>
          <a:p>
            <a:fld id="{B1AB44B9-F1EC-4F4B-88D4-413245C9CD3E}" type="slidenum">
              <a:rPr lang="en-US" smtClean="0"/>
              <a:t>34</a:t>
            </a:fld>
            <a:endParaRPr lang="en-US"/>
          </a:p>
        </p:txBody>
      </p:sp>
      <p:pic>
        <p:nvPicPr>
          <p:cNvPr id="6" name="Picture 5">
            <a:extLst>
              <a:ext uri="{FF2B5EF4-FFF2-40B4-BE49-F238E27FC236}">
                <a16:creationId xmlns:a16="http://schemas.microsoft.com/office/drawing/2014/main" id="{B4F2CECC-6D82-4DF8-A6FE-8A3E4C6C556F}"/>
              </a:ext>
            </a:extLst>
          </p:cNvPr>
          <p:cNvPicPr>
            <a:picLocks noChangeAspect="1"/>
          </p:cNvPicPr>
          <p:nvPr/>
        </p:nvPicPr>
        <p:blipFill>
          <a:blip r:embed="rId3"/>
          <a:stretch>
            <a:fillRect/>
          </a:stretch>
        </p:blipFill>
        <p:spPr>
          <a:xfrm>
            <a:off x="468874" y="2546415"/>
            <a:ext cx="3877924" cy="3093481"/>
          </a:xfrm>
          <a:prstGeom prst="rect">
            <a:avLst/>
          </a:prstGeom>
        </p:spPr>
      </p:pic>
      <p:pic>
        <p:nvPicPr>
          <p:cNvPr id="7" name="Picture 6">
            <a:extLst>
              <a:ext uri="{FF2B5EF4-FFF2-40B4-BE49-F238E27FC236}">
                <a16:creationId xmlns:a16="http://schemas.microsoft.com/office/drawing/2014/main" id="{F80C8D75-703B-40EA-81EB-C08C09A7988E}"/>
              </a:ext>
            </a:extLst>
          </p:cNvPr>
          <p:cNvPicPr>
            <a:picLocks noChangeAspect="1"/>
          </p:cNvPicPr>
          <p:nvPr/>
        </p:nvPicPr>
        <p:blipFill>
          <a:blip r:embed="rId4"/>
          <a:stretch>
            <a:fillRect/>
          </a:stretch>
        </p:blipFill>
        <p:spPr>
          <a:xfrm>
            <a:off x="304800" y="1806673"/>
            <a:ext cx="4041998" cy="653853"/>
          </a:xfrm>
          <a:prstGeom prst="rect">
            <a:avLst/>
          </a:prstGeom>
        </p:spPr>
      </p:pic>
      <p:sp>
        <p:nvSpPr>
          <p:cNvPr id="8" name="Rectangle 7">
            <a:extLst>
              <a:ext uri="{FF2B5EF4-FFF2-40B4-BE49-F238E27FC236}">
                <a16:creationId xmlns:a16="http://schemas.microsoft.com/office/drawing/2014/main" id="{C8334760-58FD-410C-A885-0B0E64F0AB65}"/>
              </a:ext>
            </a:extLst>
          </p:cNvPr>
          <p:cNvSpPr/>
          <p:nvPr/>
        </p:nvSpPr>
        <p:spPr>
          <a:xfrm>
            <a:off x="2438400" y="1127518"/>
            <a:ext cx="4643515" cy="323165"/>
          </a:xfrm>
          <a:prstGeom prst="rect">
            <a:avLst/>
          </a:prstGeom>
          <a:solidFill>
            <a:schemeClr val="tx2">
              <a:lumMod val="75000"/>
            </a:schemeClr>
          </a:solidFill>
        </p:spPr>
        <p:txBody>
          <a:bodyPr wrap="none">
            <a:spAutoFit/>
          </a:bodyPr>
          <a:lstStyle/>
          <a:p>
            <a:pPr lvl="0"/>
            <a:r>
              <a:rPr lang="en-US" sz="1500" b="1" dirty="0">
                <a:solidFill>
                  <a:schemeClr val="bg1"/>
                </a:solidFill>
              </a:rPr>
              <a:t>Each Applicant and Partner must submit a 4506T</a:t>
            </a:r>
          </a:p>
        </p:txBody>
      </p:sp>
      <p:pic>
        <p:nvPicPr>
          <p:cNvPr id="9" name="Picture 8">
            <a:extLst>
              <a:ext uri="{FF2B5EF4-FFF2-40B4-BE49-F238E27FC236}">
                <a16:creationId xmlns:a16="http://schemas.microsoft.com/office/drawing/2014/main" id="{0311501F-0A0A-4641-830D-381CDB222E3B}"/>
              </a:ext>
            </a:extLst>
          </p:cNvPr>
          <p:cNvPicPr>
            <a:picLocks noChangeAspect="1"/>
          </p:cNvPicPr>
          <p:nvPr/>
        </p:nvPicPr>
        <p:blipFill>
          <a:blip r:embed="rId5"/>
          <a:stretch>
            <a:fillRect/>
          </a:stretch>
        </p:blipFill>
        <p:spPr>
          <a:xfrm>
            <a:off x="4562942" y="2133600"/>
            <a:ext cx="4194496" cy="3506297"/>
          </a:xfrm>
          <a:prstGeom prst="rect">
            <a:avLst/>
          </a:prstGeom>
        </p:spPr>
      </p:pic>
    </p:spTree>
    <p:extLst>
      <p:ext uri="{BB962C8B-B14F-4D97-AF65-F5344CB8AC3E}">
        <p14:creationId xmlns:p14="http://schemas.microsoft.com/office/powerpoint/2010/main" val="1958309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2852-FB21-4650-810F-A71FF477347C}"/>
              </a:ext>
            </a:extLst>
          </p:cNvPr>
          <p:cNvSpPr>
            <a:spLocks noGrp="1"/>
          </p:cNvSpPr>
          <p:nvPr>
            <p:ph type="title"/>
          </p:nvPr>
        </p:nvSpPr>
        <p:spPr/>
        <p:txBody>
          <a:bodyPr>
            <a:normAutofit/>
          </a:bodyPr>
          <a:lstStyle/>
          <a:p>
            <a:r>
              <a:rPr lang="en-US" sz="3200" dirty="0"/>
              <a:t>4506T Uploaded Successful</a:t>
            </a:r>
          </a:p>
        </p:txBody>
      </p:sp>
      <p:sp>
        <p:nvSpPr>
          <p:cNvPr id="4" name="Slide Number Placeholder 3">
            <a:extLst>
              <a:ext uri="{FF2B5EF4-FFF2-40B4-BE49-F238E27FC236}">
                <a16:creationId xmlns:a16="http://schemas.microsoft.com/office/drawing/2014/main" id="{80DA8130-26C5-4FA5-BB05-4B1A549F87A1}"/>
              </a:ext>
            </a:extLst>
          </p:cNvPr>
          <p:cNvSpPr>
            <a:spLocks noGrp="1"/>
          </p:cNvSpPr>
          <p:nvPr>
            <p:ph type="sldNum" sz="quarter" idx="12"/>
          </p:nvPr>
        </p:nvSpPr>
        <p:spPr/>
        <p:txBody>
          <a:bodyPr/>
          <a:lstStyle/>
          <a:p>
            <a:fld id="{B1AB44B9-F1EC-4F4B-88D4-413245C9CD3E}" type="slidenum">
              <a:rPr lang="en-US" smtClean="0"/>
              <a:t>35</a:t>
            </a:fld>
            <a:endParaRPr lang="en-US"/>
          </a:p>
        </p:txBody>
      </p:sp>
      <p:sp>
        <p:nvSpPr>
          <p:cNvPr id="5" name="Subtitle 4">
            <a:extLst>
              <a:ext uri="{FF2B5EF4-FFF2-40B4-BE49-F238E27FC236}">
                <a16:creationId xmlns:a16="http://schemas.microsoft.com/office/drawing/2014/main" id="{6B61494F-864D-495A-ABA7-E64F41E8B652}"/>
              </a:ext>
            </a:extLst>
          </p:cNvPr>
          <p:cNvSpPr>
            <a:spLocks noGrp="1"/>
          </p:cNvSpPr>
          <p:nvPr>
            <p:ph type="subTitle" idx="13"/>
          </p:nvPr>
        </p:nvSpPr>
        <p:spPr/>
        <p:txBody>
          <a:bodyPr/>
          <a:lstStyle/>
          <a:p>
            <a:r>
              <a:rPr lang="en-US" dirty="0"/>
              <a:t> </a:t>
            </a:r>
          </a:p>
        </p:txBody>
      </p:sp>
      <p:pic>
        <p:nvPicPr>
          <p:cNvPr id="6" name="Picture 5">
            <a:extLst>
              <a:ext uri="{FF2B5EF4-FFF2-40B4-BE49-F238E27FC236}">
                <a16:creationId xmlns:a16="http://schemas.microsoft.com/office/drawing/2014/main" id="{D39EC195-0C2C-4479-BD59-E1433AD1C3A7}"/>
              </a:ext>
            </a:extLst>
          </p:cNvPr>
          <p:cNvPicPr>
            <a:picLocks noChangeAspect="1"/>
          </p:cNvPicPr>
          <p:nvPr/>
        </p:nvPicPr>
        <p:blipFill>
          <a:blip r:embed="rId2"/>
          <a:stretch>
            <a:fillRect/>
          </a:stretch>
        </p:blipFill>
        <p:spPr>
          <a:xfrm>
            <a:off x="628650" y="1764081"/>
            <a:ext cx="3831221" cy="2867451"/>
          </a:xfrm>
          <a:prstGeom prst="rect">
            <a:avLst/>
          </a:prstGeom>
        </p:spPr>
      </p:pic>
      <p:pic>
        <p:nvPicPr>
          <p:cNvPr id="7" name="Picture 6">
            <a:extLst>
              <a:ext uri="{FF2B5EF4-FFF2-40B4-BE49-F238E27FC236}">
                <a16:creationId xmlns:a16="http://schemas.microsoft.com/office/drawing/2014/main" id="{588C06C9-FAB8-4357-8819-BCB0047647E8}"/>
              </a:ext>
            </a:extLst>
          </p:cNvPr>
          <p:cNvPicPr>
            <a:picLocks noChangeAspect="1"/>
          </p:cNvPicPr>
          <p:nvPr/>
        </p:nvPicPr>
        <p:blipFill>
          <a:blip r:embed="rId3"/>
          <a:stretch>
            <a:fillRect/>
          </a:stretch>
        </p:blipFill>
        <p:spPr>
          <a:xfrm>
            <a:off x="4164091" y="2958859"/>
            <a:ext cx="4647038" cy="767618"/>
          </a:xfrm>
          <a:prstGeom prst="rect">
            <a:avLst/>
          </a:prstGeom>
        </p:spPr>
      </p:pic>
      <p:sp>
        <p:nvSpPr>
          <p:cNvPr id="8" name="TextBox 7">
            <a:extLst>
              <a:ext uri="{FF2B5EF4-FFF2-40B4-BE49-F238E27FC236}">
                <a16:creationId xmlns:a16="http://schemas.microsoft.com/office/drawing/2014/main" id="{1ECC582E-02CB-4D5E-9EC8-012F2F2E969C}"/>
              </a:ext>
            </a:extLst>
          </p:cNvPr>
          <p:cNvSpPr txBox="1"/>
          <p:nvPr/>
        </p:nvSpPr>
        <p:spPr>
          <a:xfrm>
            <a:off x="4765729" y="4077024"/>
            <a:ext cx="3649851" cy="1477328"/>
          </a:xfrm>
          <a:prstGeom prst="rect">
            <a:avLst/>
          </a:prstGeom>
          <a:solidFill>
            <a:schemeClr val="tx2">
              <a:lumMod val="75000"/>
            </a:schemeClr>
          </a:solidFill>
        </p:spPr>
        <p:txBody>
          <a:bodyPr wrap="square" rtlCol="0">
            <a:spAutoFit/>
          </a:bodyPr>
          <a:lstStyle/>
          <a:p>
            <a:pPr algn="ctr"/>
            <a:r>
              <a:rPr lang="en-US" sz="1500" b="1" dirty="0">
                <a:solidFill>
                  <a:schemeClr val="bg1"/>
                </a:solidFill>
              </a:rPr>
              <a:t>Once the 4506 T is uploaded you will receive a message back indicating the transmittal was successful.  Make sure all fields are complete.  All partners must submit this form for their individual and business taxes.</a:t>
            </a:r>
          </a:p>
        </p:txBody>
      </p:sp>
    </p:spTree>
    <p:extLst>
      <p:ext uri="{BB962C8B-B14F-4D97-AF65-F5344CB8AC3E}">
        <p14:creationId xmlns:p14="http://schemas.microsoft.com/office/powerpoint/2010/main" val="157358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9429-D39A-4C1E-83C0-467F24CFEA35}"/>
              </a:ext>
            </a:extLst>
          </p:cNvPr>
          <p:cNvSpPr>
            <a:spLocks noGrp="1"/>
          </p:cNvSpPr>
          <p:nvPr>
            <p:ph type="title"/>
          </p:nvPr>
        </p:nvSpPr>
        <p:spPr/>
        <p:txBody>
          <a:bodyPr>
            <a:normAutofit/>
          </a:bodyPr>
          <a:lstStyle/>
          <a:p>
            <a:r>
              <a:rPr lang="en-US" sz="3200" dirty="0"/>
              <a:t>Tax Returns</a:t>
            </a:r>
          </a:p>
        </p:txBody>
      </p:sp>
      <p:sp>
        <p:nvSpPr>
          <p:cNvPr id="4" name="Slide Number Placeholder 3">
            <a:extLst>
              <a:ext uri="{FF2B5EF4-FFF2-40B4-BE49-F238E27FC236}">
                <a16:creationId xmlns:a16="http://schemas.microsoft.com/office/drawing/2014/main" id="{BF5D1B74-5BEB-4282-9E2F-0605F705B9E0}"/>
              </a:ext>
            </a:extLst>
          </p:cNvPr>
          <p:cNvSpPr>
            <a:spLocks noGrp="1"/>
          </p:cNvSpPr>
          <p:nvPr>
            <p:ph type="sldNum" sz="quarter" idx="12"/>
          </p:nvPr>
        </p:nvSpPr>
        <p:spPr>
          <a:xfrm>
            <a:off x="6796510" y="5420405"/>
            <a:ext cx="2057400" cy="273844"/>
          </a:xfrm>
        </p:spPr>
        <p:txBody>
          <a:bodyPr/>
          <a:lstStyle/>
          <a:p>
            <a:fld id="{B1AB44B9-F1EC-4F4B-88D4-413245C9CD3E}" type="slidenum">
              <a:rPr lang="en-US" smtClean="0"/>
              <a:t>36</a:t>
            </a:fld>
            <a:endParaRPr lang="en-US"/>
          </a:p>
        </p:txBody>
      </p:sp>
      <p:pic>
        <p:nvPicPr>
          <p:cNvPr id="6" name="Picture 5">
            <a:extLst>
              <a:ext uri="{FF2B5EF4-FFF2-40B4-BE49-F238E27FC236}">
                <a16:creationId xmlns:a16="http://schemas.microsoft.com/office/drawing/2014/main" id="{47556CC7-8E77-43A0-8663-0A20357939C6}"/>
              </a:ext>
            </a:extLst>
          </p:cNvPr>
          <p:cNvPicPr>
            <a:picLocks noChangeAspect="1"/>
          </p:cNvPicPr>
          <p:nvPr/>
        </p:nvPicPr>
        <p:blipFill>
          <a:blip r:embed="rId3"/>
          <a:stretch>
            <a:fillRect/>
          </a:stretch>
        </p:blipFill>
        <p:spPr>
          <a:xfrm>
            <a:off x="1710528" y="1609188"/>
            <a:ext cx="5722943" cy="671606"/>
          </a:xfrm>
          <a:prstGeom prst="rect">
            <a:avLst/>
          </a:prstGeom>
        </p:spPr>
      </p:pic>
      <p:pic>
        <p:nvPicPr>
          <p:cNvPr id="7" name="Picture 6">
            <a:extLst>
              <a:ext uri="{FF2B5EF4-FFF2-40B4-BE49-F238E27FC236}">
                <a16:creationId xmlns:a16="http://schemas.microsoft.com/office/drawing/2014/main" id="{F3B2188D-5467-4EA5-80BF-7EC3E4A709B1}"/>
              </a:ext>
            </a:extLst>
          </p:cNvPr>
          <p:cNvPicPr>
            <a:picLocks noChangeAspect="1"/>
          </p:cNvPicPr>
          <p:nvPr/>
        </p:nvPicPr>
        <p:blipFill>
          <a:blip r:embed="rId4"/>
          <a:stretch>
            <a:fillRect/>
          </a:stretch>
        </p:blipFill>
        <p:spPr>
          <a:xfrm>
            <a:off x="893275" y="2355082"/>
            <a:ext cx="5177513" cy="3664718"/>
          </a:xfrm>
          <a:prstGeom prst="rect">
            <a:avLst/>
          </a:prstGeom>
        </p:spPr>
      </p:pic>
      <p:sp>
        <p:nvSpPr>
          <p:cNvPr id="3" name="TextBox 2">
            <a:extLst>
              <a:ext uri="{FF2B5EF4-FFF2-40B4-BE49-F238E27FC236}">
                <a16:creationId xmlns:a16="http://schemas.microsoft.com/office/drawing/2014/main" id="{57B5BBCF-DACF-40CC-9761-54A3A5F51035}"/>
              </a:ext>
            </a:extLst>
          </p:cNvPr>
          <p:cNvSpPr txBox="1"/>
          <p:nvPr/>
        </p:nvSpPr>
        <p:spPr>
          <a:xfrm>
            <a:off x="2474240" y="980903"/>
            <a:ext cx="3986213" cy="553998"/>
          </a:xfrm>
          <a:prstGeom prst="rect">
            <a:avLst/>
          </a:prstGeom>
          <a:solidFill>
            <a:schemeClr val="tx2">
              <a:lumMod val="75000"/>
            </a:schemeClr>
          </a:solidFill>
        </p:spPr>
        <p:txBody>
          <a:bodyPr wrap="square" rtlCol="0">
            <a:spAutoFit/>
          </a:bodyPr>
          <a:lstStyle/>
          <a:p>
            <a:pPr algn="ctr"/>
            <a:r>
              <a:rPr lang="en-US" sz="1500" b="1" dirty="0">
                <a:solidFill>
                  <a:schemeClr val="bg1"/>
                </a:solidFill>
              </a:rPr>
              <a:t>To complete your application you must upload your most recent tax returns.</a:t>
            </a:r>
          </a:p>
        </p:txBody>
      </p:sp>
      <p:sp>
        <p:nvSpPr>
          <p:cNvPr id="5" name="TextBox 4">
            <a:extLst>
              <a:ext uri="{FF2B5EF4-FFF2-40B4-BE49-F238E27FC236}">
                <a16:creationId xmlns:a16="http://schemas.microsoft.com/office/drawing/2014/main" id="{BC0B294B-9E49-4197-B454-99E9DE575B50}"/>
              </a:ext>
            </a:extLst>
          </p:cNvPr>
          <p:cNvSpPr txBox="1"/>
          <p:nvPr/>
        </p:nvSpPr>
        <p:spPr>
          <a:xfrm>
            <a:off x="6248400" y="3178755"/>
            <a:ext cx="2057400" cy="1708160"/>
          </a:xfrm>
          <a:prstGeom prst="rect">
            <a:avLst/>
          </a:prstGeom>
          <a:solidFill>
            <a:schemeClr val="tx2">
              <a:lumMod val="75000"/>
            </a:schemeClr>
          </a:solidFill>
        </p:spPr>
        <p:txBody>
          <a:bodyPr wrap="square" rtlCol="0">
            <a:spAutoFit/>
          </a:bodyPr>
          <a:lstStyle/>
          <a:p>
            <a:r>
              <a:rPr lang="en-US" sz="1500" b="1" dirty="0">
                <a:solidFill>
                  <a:schemeClr val="bg1"/>
                </a:solidFill>
              </a:rPr>
              <a:t>Taxes would be scanned and saved on the desktop.  You would browse your desktop and then upload the tax returns.</a:t>
            </a:r>
          </a:p>
        </p:txBody>
      </p:sp>
    </p:spTree>
    <p:extLst>
      <p:ext uri="{BB962C8B-B14F-4D97-AF65-F5344CB8AC3E}">
        <p14:creationId xmlns:p14="http://schemas.microsoft.com/office/powerpoint/2010/main" val="2157141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3628-23BF-4CF7-9B15-253351AA818F}"/>
              </a:ext>
            </a:extLst>
          </p:cNvPr>
          <p:cNvSpPr>
            <a:spLocks noGrp="1"/>
          </p:cNvSpPr>
          <p:nvPr>
            <p:ph type="title"/>
          </p:nvPr>
        </p:nvSpPr>
        <p:spPr/>
        <p:txBody>
          <a:bodyPr>
            <a:normAutofit/>
          </a:bodyPr>
          <a:lstStyle/>
          <a:p>
            <a:r>
              <a:rPr lang="en-US" sz="3200" dirty="0"/>
              <a:t>Certificate as to Truthful Information</a:t>
            </a:r>
          </a:p>
        </p:txBody>
      </p:sp>
      <p:sp>
        <p:nvSpPr>
          <p:cNvPr id="4" name="Slide Number Placeholder 3">
            <a:extLst>
              <a:ext uri="{FF2B5EF4-FFF2-40B4-BE49-F238E27FC236}">
                <a16:creationId xmlns:a16="http://schemas.microsoft.com/office/drawing/2014/main" id="{87D4A755-1B65-4EAB-9493-184D7BE917A5}"/>
              </a:ext>
            </a:extLst>
          </p:cNvPr>
          <p:cNvSpPr>
            <a:spLocks noGrp="1"/>
          </p:cNvSpPr>
          <p:nvPr>
            <p:ph type="sldNum" sz="quarter" idx="12"/>
          </p:nvPr>
        </p:nvSpPr>
        <p:spPr/>
        <p:txBody>
          <a:bodyPr/>
          <a:lstStyle/>
          <a:p>
            <a:fld id="{B1AB44B9-F1EC-4F4B-88D4-413245C9CD3E}" type="slidenum">
              <a:rPr lang="en-US" smtClean="0"/>
              <a:t>37</a:t>
            </a:fld>
            <a:endParaRPr lang="en-US"/>
          </a:p>
        </p:txBody>
      </p:sp>
      <p:pic>
        <p:nvPicPr>
          <p:cNvPr id="6" name="Picture 5">
            <a:extLst>
              <a:ext uri="{FF2B5EF4-FFF2-40B4-BE49-F238E27FC236}">
                <a16:creationId xmlns:a16="http://schemas.microsoft.com/office/drawing/2014/main" id="{31B4B634-D768-4375-89D8-76579E320B28}"/>
              </a:ext>
            </a:extLst>
          </p:cNvPr>
          <p:cNvPicPr>
            <a:picLocks noChangeAspect="1"/>
          </p:cNvPicPr>
          <p:nvPr/>
        </p:nvPicPr>
        <p:blipFill>
          <a:blip r:embed="rId2"/>
          <a:stretch>
            <a:fillRect/>
          </a:stretch>
        </p:blipFill>
        <p:spPr>
          <a:xfrm>
            <a:off x="1767686" y="1066800"/>
            <a:ext cx="5608627" cy="543001"/>
          </a:xfrm>
          <a:prstGeom prst="rect">
            <a:avLst/>
          </a:prstGeom>
        </p:spPr>
      </p:pic>
      <p:pic>
        <p:nvPicPr>
          <p:cNvPr id="7" name="Picture 6">
            <a:extLst>
              <a:ext uri="{FF2B5EF4-FFF2-40B4-BE49-F238E27FC236}">
                <a16:creationId xmlns:a16="http://schemas.microsoft.com/office/drawing/2014/main" id="{D4095C7F-9F46-435F-9D59-292494B32368}"/>
              </a:ext>
            </a:extLst>
          </p:cNvPr>
          <p:cNvPicPr>
            <a:picLocks noChangeAspect="1"/>
          </p:cNvPicPr>
          <p:nvPr/>
        </p:nvPicPr>
        <p:blipFill>
          <a:blip r:embed="rId3"/>
          <a:stretch>
            <a:fillRect/>
          </a:stretch>
        </p:blipFill>
        <p:spPr>
          <a:xfrm>
            <a:off x="1295400" y="1709089"/>
            <a:ext cx="7031387" cy="4234511"/>
          </a:xfrm>
          <a:prstGeom prst="rect">
            <a:avLst/>
          </a:prstGeom>
        </p:spPr>
      </p:pic>
    </p:spTree>
    <p:extLst>
      <p:ext uri="{BB962C8B-B14F-4D97-AF65-F5344CB8AC3E}">
        <p14:creationId xmlns:p14="http://schemas.microsoft.com/office/powerpoint/2010/main" val="3021338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0D5D-F959-4906-90BA-AA457B012B0B}"/>
              </a:ext>
            </a:extLst>
          </p:cNvPr>
          <p:cNvSpPr>
            <a:spLocks noGrp="1"/>
          </p:cNvSpPr>
          <p:nvPr>
            <p:ph type="title"/>
          </p:nvPr>
        </p:nvSpPr>
        <p:spPr>
          <a:xfrm>
            <a:off x="533400" y="457200"/>
            <a:ext cx="7886700" cy="449178"/>
          </a:xfrm>
        </p:spPr>
        <p:txBody>
          <a:bodyPr>
            <a:noAutofit/>
          </a:bodyPr>
          <a:lstStyle/>
          <a:p>
            <a:r>
              <a:rPr lang="en-US" sz="3200" dirty="0"/>
              <a:t>Filing Requirements Complete</a:t>
            </a:r>
          </a:p>
        </p:txBody>
      </p:sp>
      <p:sp>
        <p:nvSpPr>
          <p:cNvPr id="4" name="Slide Number Placeholder 3">
            <a:extLst>
              <a:ext uri="{FF2B5EF4-FFF2-40B4-BE49-F238E27FC236}">
                <a16:creationId xmlns:a16="http://schemas.microsoft.com/office/drawing/2014/main" id="{767166C0-2D39-4172-B463-58D8BF17937B}"/>
              </a:ext>
            </a:extLst>
          </p:cNvPr>
          <p:cNvSpPr>
            <a:spLocks noGrp="1"/>
          </p:cNvSpPr>
          <p:nvPr>
            <p:ph type="sldNum" sz="quarter" idx="12"/>
          </p:nvPr>
        </p:nvSpPr>
        <p:spPr/>
        <p:txBody>
          <a:bodyPr/>
          <a:lstStyle/>
          <a:p>
            <a:fld id="{B1AB44B9-F1EC-4F4B-88D4-413245C9CD3E}" type="slidenum">
              <a:rPr lang="en-US" smtClean="0"/>
              <a:t>38</a:t>
            </a:fld>
            <a:endParaRPr lang="en-US"/>
          </a:p>
        </p:txBody>
      </p:sp>
      <p:pic>
        <p:nvPicPr>
          <p:cNvPr id="6" name="Picture 5">
            <a:extLst>
              <a:ext uri="{FF2B5EF4-FFF2-40B4-BE49-F238E27FC236}">
                <a16:creationId xmlns:a16="http://schemas.microsoft.com/office/drawing/2014/main" id="{27FBB94E-DA66-4D99-A8CC-E4D307C92BDF}"/>
              </a:ext>
            </a:extLst>
          </p:cNvPr>
          <p:cNvPicPr>
            <a:picLocks noChangeAspect="1"/>
          </p:cNvPicPr>
          <p:nvPr/>
        </p:nvPicPr>
        <p:blipFill>
          <a:blip r:embed="rId3"/>
          <a:stretch>
            <a:fillRect/>
          </a:stretch>
        </p:blipFill>
        <p:spPr>
          <a:xfrm>
            <a:off x="4901474" y="2015198"/>
            <a:ext cx="3925545" cy="3624699"/>
          </a:xfrm>
          <a:prstGeom prst="rect">
            <a:avLst/>
          </a:prstGeom>
        </p:spPr>
      </p:pic>
      <p:pic>
        <p:nvPicPr>
          <p:cNvPr id="7" name="Picture 6">
            <a:extLst>
              <a:ext uri="{FF2B5EF4-FFF2-40B4-BE49-F238E27FC236}">
                <a16:creationId xmlns:a16="http://schemas.microsoft.com/office/drawing/2014/main" id="{20D2387C-6C5C-4989-9B57-3AB4A4715F0A}"/>
              </a:ext>
            </a:extLst>
          </p:cNvPr>
          <p:cNvPicPr>
            <a:picLocks noChangeAspect="1"/>
          </p:cNvPicPr>
          <p:nvPr/>
        </p:nvPicPr>
        <p:blipFill>
          <a:blip r:embed="rId4"/>
          <a:stretch>
            <a:fillRect/>
          </a:stretch>
        </p:blipFill>
        <p:spPr>
          <a:xfrm>
            <a:off x="607297" y="2015198"/>
            <a:ext cx="4093291" cy="3624699"/>
          </a:xfrm>
          <a:prstGeom prst="rect">
            <a:avLst/>
          </a:prstGeom>
        </p:spPr>
      </p:pic>
      <p:sp>
        <p:nvSpPr>
          <p:cNvPr id="8" name="TextBox 7">
            <a:extLst>
              <a:ext uri="{FF2B5EF4-FFF2-40B4-BE49-F238E27FC236}">
                <a16:creationId xmlns:a16="http://schemas.microsoft.com/office/drawing/2014/main" id="{BC759AFB-1A26-4FCF-AD97-4108514BF161}"/>
              </a:ext>
            </a:extLst>
          </p:cNvPr>
          <p:cNvSpPr txBox="1"/>
          <p:nvPr/>
        </p:nvSpPr>
        <p:spPr>
          <a:xfrm>
            <a:off x="442913" y="1183789"/>
            <a:ext cx="8515350" cy="553998"/>
          </a:xfrm>
          <a:prstGeom prst="rect">
            <a:avLst/>
          </a:prstGeom>
          <a:solidFill>
            <a:schemeClr val="tx2">
              <a:lumMod val="75000"/>
            </a:schemeClr>
          </a:solidFill>
        </p:spPr>
        <p:txBody>
          <a:bodyPr wrap="square" rtlCol="0">
            <a:spAutoFit/>
          </a:bodyPr>
          <a:lstStyle/>
          <a:p>
            <a:pPr algn="ctr"/>
            <a:r>
              <a:rPr lang="en-US" sz="1500" b="1" dirty="0">
                <a:solidFill>
                  <a:schemeClr val="bg1"/>
                </a:solidFill>
              </a:rPr>
              <a:t>You can see that all filing requirements no longer say “start” what shows now is all filing requirements have been updated and  the application is  ready to submit </a:t>
            </a:r>
          </a:p>
        </p:txBody>
      </p:sp>
    </p:spTree>
    <p:extLst>
      <p:ext uri="{BB962C8B-B14F-4D97-AF65-F5344CB8AC3E}">
        <p14:creationId xmlns:p14="http://schemas.microsoft.com/office/powerpoint/2010/main" val="263440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0439-B155-4FE0-AC44-1E05A605E144}"/>
              </a:ext>
            </a:extLst>
          </p:cNvPr>
          <p:cNvSpPr>
            <a:spLocks noGrp="1"/>
          </p:cNvSpPr>
          <p:nvPr>
            <p:ph type="title"/>
          </p:nvPr>
        </p:nvSpPr>
        <p:spPr/>
        <p:txBody>
          <a:bodyPr>
            <a:normAutofit/>
          </a:bodyPr>
          <a:lstStyle/>
          <a:p>
            <a:r>
              <a:rPr lang="en-US" sz="3200" dirty="0"/>
              <a:t>Application Successfully Submitted</a:t>
            </a:r>
          </a:p>
        </p:txBody>
      </p:sp>
      <p:pic>
        <p:nvPicPr>
          <p:cNvPr id="6" name="Content Placeholder 5">
            <a:extLst>
              <a:ext uri="{FF2B5EF4-FFF2-40B4-BE49-F238E27FC236}">
                <a16:creationId xmlns:a16="http://schemas.microsoft.com/office/drawing/2014/main" id="{7DAF9666-A31E-4F8A-84DC-E5ADCEA61B39}"/>
              </a:ext>
            </a:extLst>
          </p:cNvPr>
          <p:cNvPicPr>
            <a:picLocks noGrp="1" noChangeAspect="1"/>
          </p:cNvPicPr>
          <p:nvPr>
            <p:ph idx="1"/>
          </p:nvPr>
        </p:nvPicPr>
        <p:blipFill>
          <a:blip r:embed="rId3"/>
          <a:stretch>
            <a:fillRect/>
          </a:stretch>
        </p:blipFill>
        <p:spPr>
          <a:xfrm>
            <a:off x="241158" y="2212667"/>
            <a:ext cx="4559860" cy="2432666"/>
          </a:xfrm>
          <a:prstGeom prst="rect">
            <a:avLst/>
          </a:prstGeom>
        </p:spPr>
      </p:pic>
      <p:sp>
        <p:nvSpPr>
          <p:cNvPr id="4" name="Slide Number Placeholder 3">
            <a:extLst>
              <a:ext uri="{FF2B5EF4-FFF2-40B4-BE49-F238E27FC236}">
                <a16:creationId xmlns:a16="http://schemas.microsoft.com/office/drawing/2014/main" id="{806455F1-7F1B-4F50-98B6-2F83A017AA45}"/>
              </a:ext>
            </a:extLst>
          </p:cNvPr>
          <p:cNvSpPr>
            <a:spLocks noGrp="1"/>
          </p:cNvSpPr>
          <p:nvPr>
            <p:ph type="sldNum" sz="quarter" idx="12"/>
          </p:nvPr>
        </p:nvSpPr>
        <p:spPr/>
        <p:txBody>
          <a:bodyPr/>
          <a:lstStyle/>
          <a:p>
            <a:fld id="{B1AB44B9-F1EC-4F4B-88D4-413245C9CD3E}" type="slidenum">
              <a:rPr lang="en-US" smtClean="0"/>
              <a:t>39</a:t>
            </a:fld>
            <a:endParaRPr lang="en-US"/>
          </a:p>
        </p:txBody>
      </p:sp>
      <p:sp>
        <p:nvSpPr>
          <p:cNvPr id="7" name="Oval 6">
            <a:extLst>
              <a:ext uri="{FF2B5EF4-FFF2-40B4-BE49-F238E27FC236}">
                <a16:creationId xmlns:a16="http://schemas.microsoft.com/office/drawing/2014/main" id="{8A701F93-CF02-47E9-97F0-9D22961F74E0}"/>
              </a:ext>
            </a:extLst>
          </p:cNvPr>
          <p:cNvSpPr/>
          <p:nvPr/>
        </p:nvSpPr>
        <p:spPr>
          <a:xfrm>
            <a:off x="4264819" y="2212667"/>
            <a:ext cx="614363" cy="4491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8" name="Picture 7">
            <a:extLst>
              <a:ext uri="{FF2B5EF4-FFF2-40B4-BE49-F238E27FC236}">
                <a16:creationId xmlns:a16="http://schemas.microsoft.com/office/drawing/2014/main" id="{EFDD5B1F-A6FA-48C3-AF54-F4B676707458}"/>
              </a:ext>
            </a:extLst>
          </p:cNvPr>
          <p:cNvPicPr>
            <a:picLocks noChangeAspect="1"/>
          </p:cNvPicPr>
          <p:nvPr/>
        </p:nvPicPr>
        <p:blipFill>
          <a:blip r:embed="rId4"/>
          <a:stretch>
            <a:fillRect/>
          </a:stretch>
        </p:blipFill>
        <p:spPr>
          <a:xfrm>
            <a:off x="4947617" y="3407805"/>
            <a:ext cx="3906293" cy="1210283"/>
          </a:xfrm>
          <a:prstGeom prst="rect">
            <a:avLst/>
          </a:prstGeom>
        </p:spPr>
      </p:pic>
      <p:sp>
        <p:nvSpPr>
          <p:cNvPr id="9" name="TextBox 8">
            <a:extLst>
              <a:ext uri="{FF2B5EF4-FFF2-40B4-BE49-F238E27FC236}">
                <a16:creationId xmlns:a16="http://schemas.microsoft.com/office/drawing/2014/main" id="{570D4F3C-ADF0-41BB-8AEA-79EEB59416A9}"/>
              </a:ext>
            </a:extLst>
          </p:cNvPr>
          <p:cNvSpPr txBox="1"/>
          <p:nvPr/>
        </p:nvSpPr>
        <p:spPr>
          <a:xfrm>
            <a:off x="5102368" y="2180029"/>
            <a:ext cx="3800475" cy="1246495"/>
          </a:xfrm>
          <a:prstGeom prst="rect">
            <a:avLst/>
          </a:prstGeom>
          <a:solidFill>
            <a:schemeClr val="tx2">
              <a:lumMod val="75000"/>
            </a:schemeClr>
          </a:solidFill>
        </p:spPr>
        <p:txBody>
          <a:bodyPr wrap="square" rtlCol="0">
            <a:spAutoFit/>
          </a:bodyPr>
          <a:lstStyle/>
          <a:p>
            <a:r>
              <a:rPr lang="en-US" sz="1500" b="1" dirty="0">
                <a:solidFill>
                  <a:schemeClr val="bg1"/>
                </a:solidFill>
              </a:rPr>
              <a:t>Once the application is successfully submitted you will get this page.  In the right hand corner a message indicator will appear.   The message confirms submittal of the application</a:t>
            </a:r>
          </a:p>
        </p:txBody>
      </p:sp>
      <p:cxnSp>
        <p:nvCxnSpPr>
          <p:cNvPr id="11" name="Straight Arrow Connector 10">
            <a:extLst>
              <a:ext uri="{FF2B5EF4-FFF2-40B4-BE49-F238E27FC236}">
                <a16:creationId xmlns:a16="http://schemas.microsoft.com/office/drawing/2014/main" id="{72F477ED-5D38-42C0-B32E-7C8D9C95ADDE}"/>
              </a:ext>
            </a:extLst>
          </p:cNvPr>
          <p:cNvCxnSpPr/>
          <p:nvPr/>
        </p:nvCxnSpPr>
        <p:spPr>
          <a:xfrm>
            <a:off x="6796510" y="3352800"/>
            <a:ext cx="0" cy="345730"/>
          </a:xfrm>
          <a:prstGeom prst="straightConnector1">
            <a:avLst/>
          </a:prstGeom>
          <a:ln w="28575">
            <a:solidFill>
              <a:srgbClr val="CC353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AAA1FAB-2F07-4939-B451-C30A53D66545}"/>
              </a:ext>
            </a:extLst>
          </p:cNvPr>
          <p:cNvCxnSpPr>
            <a:cxnSpLocks/>
          </p:cNvCxnSpPr>
          <p:nvPr/>
        </p:nvCxnSpPr>
        <p:spPr>
          <a:xfrm flipH="1">
            <a:off x="4833734" y="2438583"/>
            <a:ext cx="328196" cy="0"/>
          </a:xfrm>
          <a:prstGeom prst="straightConnector1">
            <a:avLst/>
          </a:prstGeom>
          <a:ln w="28575">
            <a:solidFill>
              <a:srgbClr val="CC353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11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5DF7B5-ABC2-49DC-B877-BC25ADA743E2}"/>
              </a:ext>
            </a:extLst>
          </p:cNvPr>
          <p:cNvSpPr>
            <a:spLocks noGrp="1"/>
          </p:cNvSpPr>
          <p:nvPr>
            <p:ph type="sldNum" sz="quarter" idx="12"/>
          </p:nvPr>
        </p:nvSpPr>
        <p:spPr/>
        <p:txBody>
          <a:bodyPr/>
          <a:lstStyle/>
          <a:p>
            <a:fld id="{B1AB44B9-F1EC-4F4B-88D4-413245C9CD3E}" type="slidenum">
              <a:rPr lang="en-US" smtClean="0"/>
              <a:t>4</a:t>
            </a:fld>
            <a:endParaRPr lang="en-US" dirty="0"/>
          </a:p>
        </p:txBody>
      </p:sp>
      <p:pic>
        <p:nvPicPr>
          <p:cNvPr id="7" name="Picture 7" descr="\\S2k3-dafoce-fp1\da2\VOL1\DATA\COMM\PHOTOS\For power points\cash_payment for MA 13813 ppt.jpg">
            <a:extLst>
              <a:ext uri="{FF2B5EF4-FFF2-40B4-BE49-F238E27FC236}">
                <a16:creationId xmlns:a16="http://schemas.microsoft.com/office/drawing/2014/main" id="{3621545D-5DF5-484F-82B2-D7219C7C4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a:stretch/>
        </p:blipFill>
        <p:spPr bwMode="auto">
          <a:xfrm>
            <a:off x="5617599" y="3733800"/>
            <a:ext cx="3291490" cy="160115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extLst>
            <a:ext uri="{909E8E84-426E-40DD-AFC4-6F175D3DCCD1}">
              <a14:hiddenFill xmlns:a14="http://schemas.microsoft.com/office/drawing/2010/main">
                <a:solidFill>
                  <a:srgbClr val="FFFFFF"/>
                </a:solidFill>
              </a14:hiddenFill>
            </a:ext>
          </a:extLst>
        </p:spPr>
      </p:pic>
      <p:pic>
        <p:nvPicPr>
          <p:cNvPr id="8" name="Picture 6" descr="\\S2k3-dafoce-fp1\da2\VOL1\DATA\COMM\PHOTOS\For power points\credit-dice for MA 13813 ppt.jpg">
            <a:extLst>
              <a:ext uri="{FF2B5EF4-FFF2-40B4-BE49-F238E27FC236}">
                <a16:creationId xmlns:a16="http://schemas.microsoft.com/office/drawing/2014/main" id="{FD853794-E921-46D6-A1C2-8D873970D1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 b="2593"/>
          <a:stretch/>
        </p:blipFill>
        <p:spPr bwMode="auto">
          <a:xfrm>
            <a:off x="5769271" y="9443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46B16F81-563F-437A-9FE6-E0B3828DCF8A}"/>
              </a:ext>
            </a:extLst>
          </p:cNvPr>
          <p:cNvSpPr txBox="1">
            <a:spLocks noChangeArrowheads="1"/>
          </p:cNvSpPr>
          <p:nvPr/>
        </p:nvSpPr>
        <p:spPr>
          <a:xfrm>
            <a:off x="416471" y="1219199"/>
            <a:ext cx="5352799" cy="4902847"/>
          </a:xfrm>
          <a:prstGeom prst="rect">
            <a:avLst/>
          </a:prstGeom>
        </p:spPr>
        <p:txBody>
          <a:bodyPr vert="horz" lIns="91440" tIns="45720" rIns="91440" bIns="45720" rtlCol="0" anchor="t">
            <a:no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algn="l" fontAlgn="auto">
              <a:spcAft>
                <a:spcPts val="0"/>
              </a:spcAft>
              <a:defRPr/>
            </a:pPr>
            <a:r>
              <a:rPr lang="en-US" altLang="en-US" sz="2400" u="sng" dirty="0">
                <a:solidFill>
                  <a:srgbClr val="000000"/>
                </a:solidFill>
                <a:latin typeface="Source Sans Pro" panose="020B0503030403020204" pitchFamily="34" charset="0"/>
                <a:ea typeface="Source Sans Pro" panose="020B0503030403020204" pitchFamily="34" charset="0"/>
              </a:rPr>
              <a:t>What is the criteria for a loan approval?</a:t>
            </a:r>
          </a:p>
          <a:p>
            <a:pPr algn="l" fontAlgn="auto">
              <a:spcAft>
                <a:spcPts val="0"/>
              </a:spcAft>
              <a:defRPr/>
            </a:pPr>
            <a:endParaRPr lang="en-US" altLang="en-US" sz="2400" u="sng" dirty="0">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400" b="0" u="sng" dirty="0">
                <a:solidFill>
                  <a:srgbClr val="000000"/>
                </a:solidFill>
                <a:latin typeface="Source Sans Pro" panose="020B0503030403020204" pitchFamily="34" charset="0"/>
                <a:ea typeface="Source Sans Pro" panose="020B0503030403020204" pitchFamily="34" charset="0"/>
              </a:rPr>
              <a:t>Credit History</a:t>
            </a:r>
            <a:r>
              <a:rPr lang="en-US" altLang="en-US" sz="2400" b="0" dirty="0">
                <a:solidFill>
                  <a:srgbClr val="000000"/>
                </a:solidFill>
                <a:latin typeface="Source Sans Pro" panose="020B0503030403020204" pitchFamily="34" charset="0"/>
                <a:ea typeface="Source Sans Pro" panose="020B0503030403020204" pitchFamily="34" charset="0"/>
              </a:rPr>
              <a:t>-Applicants must have a credit history acceptable to SBA.</a:t>
            </a:r>
            <a:br>
              <a:rPr lang="en-US" altLang="en-US" sz="2400" b="0" dirty="0">
                <a:solidFill>
                  <a:srgbClr val="000000"/>
                </a:solidFill>
                <a:latin typeface="Source Sans Pro" panose="020B0503030403020204" pitchFamily="34" charset="0"/>
                <a:ea typeface="Source Sans Pro" panose="020B0503030403020204" pitchFamily="34" charset="0"/>
              </a:rPr>
            </a:br>
            <a:br>
              <a:rPr lang="en-US" altLang="en-US" sz="2400" b="0" dirty="0">
                <a:solidFill>
                  <a:srgbClr val="000000"/>
                </a:solidFill>
                <a:latin typeface="Source Sans Pro" panose="020B0503030403020204" pitchFamily="34" charset="0"/>
                <a:ea typeface="Source Sans Pro" panose="020B0503030403020204" pitchFamily="34" charset="0"/>
              </a:rPr>
            </a:br>
            <a:r>
              <a:rPr lang="en-US" altLang="en-US" sz="2400" b="0" u="sng" dirty="0">
                <a:solidFill>
                  <a:srgbClr val="000000"/>
                </a:solidFill>
                <a:latin typeface="Source Sans Pro" panose="020B0503030403020204" pitchFamily="34" charset="0"/>
                <a:ea typeface="Source Sans Pro" panose="020B0503030403020204" pitchFamily="34" charset="0"/>
              </a:rPr>
              <a:t>Repayment </a:t>
            </a:r>
            <a:r>
              <a:rPr lang="en-US" altLang="en-US" sz="2400" b="0" dirty="0">
                <a:solidFill>
                  <a:srgbClr val="000000"/>
                </a:solidFill>
                <a:latin typeface="Source Sans Pro" panose="020B0503030403020204" pitchFamily="34" charset="0"/>
                <a:ea typeface="Source Sans Pro" panose="020B0503030403020204" pitchFamily="34" charset="0"/>
              </a:rPr>
              <a:t>–SBA must determine that the applicant business has the ability to repay the SBA loan.</a:t>
            </a:r>
          </a:p>
          <a:p>
            <a:pPr algn="l" fontAlgn="auto">
              <a:spcAft>
                <a:spcPts val="0"/>
              </a:spcAft>
              <a:defRPr/>
            </a:pPr>
            <a:endParaRPr lang="en-US" altLang="en-US" sz="2400" b="0" dirty="0">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400" b="0" u="sng" dirty="0">
                <a:solidFill>
                  <a:srgbClr val="000000"/>
                </a:solidFill>
                <a:latin typeface="Source Sans Pro" panose="020B0503030403020204" pitchFamily="34" charset="0"/>
                <a:ea typeface="Source Sans Pro" panose="020B0503030403020204" pitchFamily="34" charset="0"/>
              </a:rPr>
              <a:t>Eligibility- </a:t>
            </a:r>
            <a:r>
              <a:rPr lang="en-US" altLang="en-US" sz="2400" b="0" dirty="0">
                <a:solidFill>
                  <a:srgbClr val="000000"/>
                </a:solidFill>
                <a:latin typeface="Source Sans Pro" panose="020B0503030403020204" pitchFamily="34" charset="0"/>
                <a:ea typeface="Source Sans Pro" panose="020B0503030403020204" pitchFamily="34" charset="0"/>
              </a:rPr>
              <a:t>The applicant business must be physically located in a declared county and suffered working capital losses due to the declared disaster, not due to a downturn in the economy or other reasons.</a:t>
            </a:r>
            <a:br>
              <a:rPr lang="en-US" altLang="en-US" sz="2400" b="0" dirty="0">
                <a:solidFill>
                  <a:srgbClr val="000000"/>
                </a:solidFill>
                <a:latin typeface="Source Sans Pro" panose="020B0503030403020204" pitchFamily="34" charset="0"/>
                <a:ea typeface="Source Sans Pro" panose="020B0503030403020204" pitchFamily="34" charset="0"/>
              </a:rPr>
            </a:br>
            <a:endParaRPr lang="en-US" altLang="en-US" sz="2400" b="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311B1362-4B25-42E9-8636-448C8A76B2C7}"/>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11" name="Footer Placeholder 2">
            <a:extLst>
              <a:ext uri="{FF2B5EF4-FFF2-40B4-BE49-F238E27FC236}">
                <a16:creationId xmlns:a16="http://schemas.microsoft.com/office/drawing/2014/main" id="{3C870E04-D037-42C9-B24F-78F9B8D58CE4}"/>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254349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B02C-7762-408C-AD71-7C7B6C6AA736}"/>
              </a:ext>
            </a:extLst>
          </p:cNvPr>
          <p:cNvSpPr>
            <a:spLocks noGrp="1"/>
          </p:cNvSpPr>
          <p:nvPr>
            <p:ph type="title"/>
          </p:nvPr>
        </p:nvSpPr>
        <p:spPr/>
        <p:txBody>
          <a:bodyPr>
            <a:normAutofit/>
          </a:bodyPr>
          <a:lstStyle/>
          <a:p>
            <a:r>
              <a:rPr lang="en-US" sz="3200" dirty="0"/>
              <a:t>Returning to Complete Application</a:t>
            </a:r>
          </a:p>
        </p:txBody>
      </p:sp>
      <p:sp>
        <p:nvSpPr>
          <p:cNvPr id="4" name="Slide Number Placeholder 3">
            <a:extLst>
              <a:ext uri="{FF2B5EF4-FFF2-40B4-BE49-F238E27FC236}">
                <a16:creationId xmlns:a16="http://schemas.microsoft.com/office/drawing/2014/main" id="{CB14079F-D516-47B5-8B6C-2B7F2FA787F3}"/>
              </a:ext>
            </a:extLst>
          </p:cNvPr>
          <p:cNvSpPr>
            <a:spLocks noGrp="1"/>
          </p:cNvSpPr>
          <p:nvPr>
            <p:ph type="sldNum" sz="quarter" idx="12"/>
          </p:nvPr>
        </p:nvSpPr>
        <p:spPr/>
        <p:txBody>
          <a:bodyPr/>
          <a:lstStyle/>
          <a:p>
            <a:fld id="{B1AB44B9-F1EC-4F4B-88D4-413245C9CD3E}" type="slidenum">
              <a:rPr lang="en-US" smtClean="0"/>
              <a:t>40</a:t>
            </a:fld>
            <a:endParaRPr lang="en-US"/>
          </a:p>
        </p:txBody>
      </p:sp>
      <p:pic>
        <p:nvPicPr>
          <p:cNvPr id="8" name="Picture 7">
            <a:extLst>
              <a:ext uri="{FF2B5EF4-FFF2-40B4-BE49-F238E27FC236}">
                <a16:creationId xmlns:a16="http://schemas.microsoft.com/office/drawing/2014/main" id="{E6217912-087C-4F7B-8DEC-AA5AEEE2BACD}"/>
              </a:ext>
            </a:extLst>
          </p:cNvPr>
          <p:cNvPicPr>
            <a:picLocks noChangeAspect="1"/>
          </p:cNvPicPr>
          <p:nvPr/>
        </p:nvPicPr>
        <p:blipFill>
          <a:blip r:embed="rId3"/>
          <a:stretch>
            <a:fillRect/>
          </a:stretch>
        </p:blipFill>
        <p:spPr>
          <a:xfrm>
            <a:off x="461231" y="1284239"/>
            <a:ext cx="4184788" cy="2272805"/>
          </a:xfrm>
          <a:prstGeom prst="rect">
            <a:avLst/>
          </a:prstGeom>
        </p:spPr>
      </p:pic>
      <p:pic>
        <p:nvPicPr>
          <p:cNvPr id="9" name="Picture 8">
            <a:extLst>
              <a:ext uri="{FF2B5EF4-FFF2-40B4-BE49-F238E27FC236}">
                <a16:creationId xmlns:a16="http://schemas.microsoft.com/office/drawing/2014/main" id="{39D4ED28-9A9B-4DAA-A183-391B54D2EA10}"/>
              </a:ext>
            </a:extLst>
          </p:cNvPr>
          <p:cNvPicPr>
            <a:picLocks noChangeAspect="1"/>
          </p:cNvPicPr>
          <p:nvPr/>
        </p:nvPicPr>
        <p:blipFill>
          <a:blip r:embed="rId4"/>
          <a:stretch>
            <a:fillRect/>
          </a:stretch>
        </p:blipFill>
        <p:spPr>
          <a:xfrm>
            <a:off x="4776274" y="2782002"/>
            <a:ext cx="4040472" cy="2857895"/>
          </a:xfrm>
          <a:prstGeom prst="rect">
            <a:avLst/>
          </a:prstGeom>
        </p:spPr>
      </p:pic>
      <p:sp>
        <p:nvSpPr>
          <p:cNvPr id="10" name="TextBox 9">
            <a:extLst>
              <a:ext uri="{FF2B5EF4-FFF2-40B4-BE49-F238E27FC236}">
                <a16:creationId xmlns:a16="http://schemas.microsoft.com/office/drawing/2014/main" id="{463CB13E-8118-4F23-87FB-AC3CC9CD0819}"/>
              </a:ext>
            </a:extLst>
          </p:cNvPr>
          <p:cNvSpPr txBox="1"/>
          <p:nvPr/>
        </p:nvSpPr>
        <p:spPr>
          <a:xfrm>
            <a:off x="740323" y="4118917"/>
            <a:ext cx="3626603" cy="784830"/>
          </a:xfrm>
          <a:prstGeom prst="rect">
            <a:avLst/>
          </a:prstGeom>
          <a:solidFill>
            <a:schemeClr val="tx2">
              <a:lumMod val="75000"/>
            </a:schemeClr>
          </a:solidFill>
        </p:spPr>
        <p:txBody>
          <a:bodyPr wrap="square" rtlCol="0">
            <a:spAutoFit/>
          </a:bodyPr>
          <a:lstStyle/>
          <a:p>
            <a:pPr algn="ctr"/>
            <a:r>
              <a:rPr lang="en-US" sz="1500" dirty="0">
                <a:solidFill>
                  <a:schemeClr val="bg1"/>
                </a:solidFill>
              </a:rPr>
              <a:t>Input your user-name and password to complete a started application, once in click on “Continue”</a:t>
            </a:r>
          </a:p>
        </p:txBody>
      </p:sp>
      <p:sp>
        <p:nvSpPr>
          <p:cNvPr id="11" name="Oval 10">
            <a:extLst>
              <a:ext uri="{FF2B5EF4-FFF2-40B4-BE49-F238E27FC236}">
                <a16:creationId xmlns:a16="http://schemas.microsoft.com/office/drawing/2014/main" id="{0E3855BE-B979-4370-AF9D-4A04C9967418}"/>
              </a:ext>
            </a:extLst>
          </p:cNvPr>
          <p:cNvSpPr/>
          <p:nvPr/>
        </p:nvSpPr>
        <p:spPr>
          <a:xfrm>
            <a:off x="8201025" y="3643313"/>
            <a:ext cx="615721" cy="428625"/>
          </a:xfrm>
          <a:prstGeom prst="ellipse">
            <a:avLst/>
          </a:prstGeom>
          <a:noFill/>
          <a:ln w="28575">
            <a:solidFill>
              <a:srgbClr val="CC3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3" name="Straight Arrow Connector 12">
            <a:extLst>
              <a:ext uri="{FF2B5EF4-FFF2-40B4-BE49-F238E27FC236}">
                <a16:creationId xmlns:a16="http://schemas.microsoft.com/office/drawing/2014/main" id="{275CE2CC-241E-4D22-8CEE-2AD3A638D65B}"/>
              </a:ext>
            </a:extLst>
          </p:cNvPr>
          <p:cNvCxnSpPr>
            <a:cxnSpLocks/>
          </p:cNvCxnSpPr>
          <p:nvPr/>
        </p:nvCxnSpPr>
        <p:spPr>
          <a:xfrm flipV="1">
            <a:off x="4366926" y="3857625"/>
            <a:ext cx="3710274" cy="579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800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96FC-73D2-4951-B6B2-67B5B447B637}"/>
              </a:ext>
            </a:extLst>
          </p:cNvPr>
          <p:cNvSpPr>
            <a:spLocks noGrp="1"/>
          </p:cNvSpPr>
          <p:nvPr>
            <p:ph type="title"/>
          </p:nvPr>
        </p:nvSpPr>
        <p:spPr/>
        <p:txBody>
          <a:bodyPr>
            <a:normAutofit/>
          </a:bodyPr>
          <a:lstStyle/>
          <a:p>
            <a:r>
              <a:rPr lang="en-US" sz="3200" dirty="0"/>
              <a:t>Business Losses</a:t>
            </a:r>
          </a:p>
        </p:txBody>
      </p:sp>
      <p:sp>
        <p:nvSpPr>
          <p:cNvPr id="4" name="Slide Number Placeholder 3">
            <a:extLst>
              <a:ext uri="{FF2B5EF4-FFF2-40B4-BE49-F238E27FC236}">
                <a16:creationId xmlns:a16="http://schemas.microsoft.com/office/drawing/2014/main" id="{DB7ED6FE-E4B5-4810-A8F1-07044632A9F5}"/>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41</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A5643CA0-E867-490D-A107-BFE363C9B458}"/>
              </a:ext>
            </a:extLst>
          </p:cNvPr>
          <p:cNvPicPr>
            <a:picLocks noGrp="1" noChangeAspect="1"/>
          </p:cNvPicPr>
          <p:nvPr>
            <p:ph idx="1"/>
          </p:nvPr>
        </p:nvPicPr>
        <p:blipFill>
          <a:blip r:embed="rId3"/>
          <a:stretch>
            <a:fillRect/>
          </a:stretch>
        </p:blipFill>
        <p:spPr>
          <a:xfrm>
            <a:off x="2348542" y="1028618"/>
            <a:ext cx="6422589" cy="4914982"/>
          </a:xfrm>
          <a:prstGeom prst="rect">
            <a:avLst/>
          </a:prstGeom>
        </p:spPr>
      </p:pic>
      <p:sp>
        <p:nvSpPr>
          <p:cNvPr id="9" name="TextBox 8">
            <a:extLst>
              <a:ext uri="{FF2B5EF4-FFF2-40B4-BE49-F238E27FC236}">
                <a16:creationId xmlns:a16="http://schemas.microsoft.com/office/drawing/2014/main" id="{FB5C61A7-6A29-48BC-BF1B-44992077CC3B}"/>
              </a:ext>
            </a:extLst>
          </p:cNvPr>
          <p:cNvSpPr txBox="1"/>
          <p:nvPr/>
        </p:nvSpPr>
        <p:spPr>
          <a:xfrm>
            <a:off x="290090" y="2248406"/>
            <a:ext cx="2058452"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 Sole-Proprietor will use “Sole-Proprietor” and “Economic Injury (</a:t>
            </a:r>
            <a:r>
              <a:rPr lang="en-US" sz="1350" dirty="0" err="1">
                <a:solidFill>
                  <a:srgbClr val="FFFFFF"/>
                </a:solidFill>
                <a:latin typeface="Calibri"/>
                <a:ea typeface="+mn-ea"/>
              </a:rPr>
              <a:t>EIDL</a:t>
            </a:r>
            <a:r>
              <a:rPr lang="en-US" sz="1350" dirty="0">
                <a:solidFill>
                  <a:srgbClr val="FFFFFF"/>
                </a:solidFill>
                <a:latin typeface="Calibri"/>
                <a:ea typeface="+mn-ea"/>
              </a:rPr>
              <a:t>).</a:t>
            </a:r>
          </a:p>
        </p:txBody>
      </p:sp>
    </p:spTree>
    <p:extLst>
      <p:ext uri="{BB962C8B-B14F-4D97-AF65-F5344CB8AC3E}">
        <p14:creationId xmlns:p14="http://schemas.microsoft.com/office/powerpoint/2010/main" val="4280229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8EE2-E351-4083-8E20-1C76F47A4A93}"/>
              </a:ext>
            </a:extLst>
          </p:cNvPr>
          <p:cNvSpPr>
            <a:spLocks noGrp="1"/>
          </p:cNvSpPr>
          <p:nvPr>
            <p:ph type="title"/>
          </p:nvPr>
        </p:nvSpPr>
        <p:spPr/>
        <p:txBody>
          <a:bodyPr>
            <a:normAutofit/>
          </a:bodyPr>
          <a:lstStyle/>
          <a:p>
            <a:r>
              <a:rPr lang="en-US" sz="3200" dirty="0"/>
              <a:t>Home/Personal Losses</a:t>
            </a:r>
          </a:p>
        </p:txBody>
      </p:sp>
      <p:pic>
        <p:nvPicPr>
          <p:cNvPr id="5" name="Content Placeholder 4">
            <a:extLst>
              <a:ext uri="{FF2B5EF4-FFF2-40B4-BE49-F238E27FC236}">
                <a16:creationId xmlns:a16="http://schemas.microsoft.com/office/drawing/2014/main" id="{F31CF660-3AB1-44BB-9D4B-68D93960CA22}"/>
              </a:ext>
            </a:extLst>
          </p:cNvPr>
          <p:cNvPicPr>
            <a:picLocks noGrp="1" noChangeAspect="1"/>
          </p:cNvPicPr>
          <p:nvPr>
            <p:ph idx="1"/>
          </p:nvPr>
        </p:nvPicPr>
        <p:blipFill>
          <a:blip r:embed="rId3"/>
          <a:stretch>
            <a:fillRect/>
          </a:stretch>
        </p:blipFill>
        <p:spPr>
          <a:xfrm>
            <a:off x="628650" y="1905000"/>
            <a:ext cx="7886700" cy="4114800"/>
          </a:xfrm>
          <a:prstGeom prst="rect">
            <a:avLst/>
          </a:prstGeom>
        </p:spPr>
      </p:pic>
      <p:sp>
        <p:nvSpPr>
          <p:cNvPr id="4" name="Slide Number Placeholder 3">
            <a:extLst>
              <a:ext uri="{FF2B5EF4-FFF2-40B4-BE49-F238E27FC236}">
                <a16:creationId xmlns:a16="http://schemas.microsoft.com/office/drawing/2014/main" id="{02AB1B27-72EE-41D4-BFEC-79638ED54409}"/>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42</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3AB849FF-1BF2-4C34-BB6A-88E57CA2AB42}"/>
              </a:ext>
            </a:extLst>
          </p:cNvPr>
          <p:cNvSpPr txBox="1"/>
          <p:nvPr/>
        </p:nvSpPr>
        <p:spPr>
          <a:xfrm>
            <a:off x="2667000" y="947044"/>
            <a:ext cx="3668233"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The Loan Application will walk you though the process.  Click “Save” to save the input and click “Next” to navigate to the next page. </a:t>
            </a:r>
          </a:p>
        </p:txBody>
      </p:sp>
    </p:spTree>
    <p:extLst>
      <p:ext uri="{BB962C8B-B14F-4D97-AF65-F5344CB8AC3E}">
        <p14:creationId xmlns:p14="http://schemas.microsoft.com/office/powerpoint/2010/main" val="4180716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F5B3-0A88-4763-BB76-789506B3B453}"/>
              </a:ext>
            </a:extLst>
          </p:cNvPr>
          <p:cNvSpPr>
            <a:spLocks noGrp="1"/>
          </p:cNvSpPr>
          <p:nvPr>
            <p:ph type="title"/>
          </p:nvPr>
        </p:nvSpPr>
        <p:spPr/>
        <p:txBody>
          <a:bodyPr>
            <a:normAutofit/>
          </a:bodyPr>
          <a:lstStyle/>
          <a:p>
            <a:r>
              <a:rPr lang="en-US" sz="3200" dirty="0"/>
              <a:t>Declaration Selection</a:t>
            </a:r>
          </a:p>
        </p:txBody>
      </p:sp>
      <p:pic>
        <p:nvPicPr>
          <p:cNvPr id="5" name="Content Placeholder 4">
            <a:extLst>
              <a:ext uri="{FF2B5EF4-FFF2-40B4-BE49-F238E27FC236}">
                <a16:creationId xmlns:a16="http://schemas.microsoft.com/office/drawing/2014/main" id="{D499D618-6615-4391-8B6D-381D1404754C}"/>
              </a:ext>
            </a:extLst>
          </p:cNvPr>
          <p:cNvPicPr>
            <a:picLocks noGrp="1" noChangeAspect="1"/>
          </p:cNvPicPr>
          <p:nvPr>
            <p:ph idx="1"/>
          </p:nvPr>
        </p:nvPicPr>
        <p:blipFill>
          <a:blip r:embed="rId3"/>
          <a:stretch>
            <a:fillRect/>
          </a:stretch>
        </p:blipFill>
        <p:spPr>
          <a:xfrm>
            <a:off x="2209800" y="1496681"/>
            <a:ext cx="6712021" cy="3864638"/>
          </a:xfrm>
          <a:prstGeom prst="rect">
            <a:avLst/>
          </a:prstGeom>
        </p:spPr>
      </p:pic>
      <p:sp>
        <p:nvSpPr>
          <p:cNvPr id="4" name="Slide Number Placeholder 3">
            <a:extLst>
              <a:ext uri="{FF2B5EF4-FFF2-40B4-BE49-F238E27FC236}">
                <a16:creationId xmlns:a16="http://schemas.microsoft.com/office/drawing/2014/main" id="{CA69BA74-D3B5-408D-874F-A7AEC83853C4}"/>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43</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B756BB90-A703-41F0-A0C3-A87BADFB5E6B}"/>
              </a:ext>
            </a:extLst>
          </p:cNvPr>
          <p:cNvSpPr txBox="1"/>
          <p:nvPr/>
        </p:nvSpPr>
        <p:spPr>
          <a:xfrm>
            <a:off x="533400" y="2514600"/>
            <a:ext cx="2058452" cy="1546577"/>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 the same line as the “Save” icon you also can see the “Progress” of the Disaster Loan Application.</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Enter your “State” and “County”</a:t>
            </a:r>
          </a:p>
        </p:txBody>
      </p:sp>
    </p:spTree>
    <p:extLst>
      <p:ext uri="{BB962C8B-B14F-4D97-AF65-F5344CB8AC3E}">
        <p14:creationId xmlns:p14="http://schemas.microsoft.com/office/powerpoint/2010/main" val="84405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BF75-AE43-4C2D-BBB9-D6E84985A135}"/>
              </a:ext>
            </a:extLst>
          </p:cNvPr>
          <p:cNvSpPr>
            <a:spLocks noGrp="1"/>
          </p:cNvSpPr>
          <p:nvPr>
            <p:ph type="title"/>
          </p:nvPr>
        </p:nvSpPr>
        <p:spPr/>
        <p:txBody>
          <a:bodyPr>
            <a:normAutofit/>
          </a:bodyPr>
          <a:lstStyle/>
          <a:p>
            <a:r>
              <a:rPr lang="en-US" sz="3200" dirty="0"/>
              <a:t>Certification and Executive Order</a:t>
            </a:r>
          </a:p>
        </p:txBody>
      </p:sp>
      <p:pic>
        <p:nvPicPr>
          <p:cNvPr id="5" name="Content Placeholder 4">
            <a:extLst>
              <a:ext uri="{FF2B5EF4-FFF2-40B4-BE49-F238E27FC236}">
                <a16:creationId xmlns:a16="http://schemas.microsoft.com/office/drawing/2014/main" id="{D5F4197C-E1AA-4690-8AEB-21AB5D182CF1}"/>
              </a:ext>
            </a:extLst>
          </p:cNvPr>
          <p:cNvPicPr>
            <a:picLocks noGrp="1" noChangeAspect="1"/>
          </p:cNvPicPr>
          <p:nvPr>
            <p:ph idx="1"/>
          </p:nvPr>
        </p:nvPicPr>
        <p:blipFill>
          <a:blip r:embed="rId3"/>
          <a:stretch>
            <a:fillRect/>
          </a:stretch>
        </p:blipFill>
        <p:spPr>
          <a:xfrm>
            <a:off x="381000" y="2299458"/>
            <a:ext cx="3939363" cy="3415542"/>
          </a:xfrm>
          <a:prstGeom prst="rect">
            <a:avLst/>
          </a:prstGeom>
        </p:spPr>
      </p:pic>
      <p:sp>
        <p:nvSpPr>
          <p:cNvPr id="4" name="Slide Number Placeholder 3">
            <a:extLst>
              <a:ext uri="{FF2B5EF4-FFF2-40B4-BE49-F238E27FC236}">
                <a16:creationId xmlns:a16="http://schemas.microsoft.com/office/drawing/2014/main" id="{2112DF7C-F8E0-4058-B5B3-031C55AA7489}"/>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44</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F9E8F920-6A50-4849-9E5B-3F15D0AD2BEA}"/>
              </a:ext>
            </a:extLst>
          </p:cNvPr>
          <p:cNvSpPr txBox="1"/>
          <p:nvPr/>
        </p:nvSpPr>
        <p:spPr>
          <a:xfrm>
            <a:off x="1143000" y="1305451"/>
            <a:ext cx="1706526"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Read the “Warning”, check “I Certify” then click “Next”. </a:t>
            </a:r>
          </a:p>
        </p:txBody>
      </p:sp>
      <p:pic>
        <p:nvPicPr>
          <p:cNvPr id="7" name="Content Placeholder 4">
            <a:extLst>
              <a:ext uri="{FF2B5EF4-FFF2-40B4-BE49-F238E27FC236}">
                <a16:creationId xmlns:a16="http://schemas.microsoft.com/office/drawing/2014/main" id="{177CD0ED-0B03-4292-82EB-7F89CB86D7B8}"/>
              </a:ext>
            </a:extLst>
          </p:cNvPr>
          <p:cNvPicPr>
            <a:picLocks noChangeAspect="1"/>
          </p:cNvPicPr>
          <p:nvPr/>
        </p:nvPicPr>
        <p:blipFill>
          <a:blip r:embed="rId4"/>
          <a:stretch>
            <a:fillRect/>
          </a:stretch>
        </p:blipFill>
        <p:spPr>
          <a:xfrm>
            <a:off x="4592890" y="2419927"/>
            <a:ext cx="3736739" cy="3276600"/>
          </a:xfrm>
          <a:prstGeom prst="rect">
            <a:avLst/>
          </a:prstGeom>
        </p:spPr>
      </p:pic>
      <p:sp>
        <p:nvSpPr>
          <p:cNvPr id="8" name="TextBox 7">
            <a:extLst>
              <a:ext uri="{FF2B5EF4-FFF2-40B4-BE49-F238E27FC236}">
                <a16:creationId xmlns:a16="http://schemas.microsoft.com/office/drawing/2014/main" id="{999FEB54-E5BB-4467-8742-9571C9AD759B}"/>
              </a:ext>
            </a:extLst>
          </p:cNvPr>
          <p:cNvSpPr txBox="1"/>
          <p:nvPr/>
        </p:nvSpPr>
        <p:spPr>
          <a:xfrm>
            <a:off x="5334000" y="1403837"/>
            <a:ext cx="1706526"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Read the information, check “I have read…” then click “Next”. </a:t>
            </a:r>
          </a:p>
        </p:txBody>
      </p:sp>
    </p:spTree>
    <p:extLst>
      <p:ext uri="{BB962C8B-B14F-4D97-AF65-F5344CB8AC3E}">
        <p14:creationId xmlns:p14="http://schemas.microsoft.com/office/powerpoint/2010/main" val="3511684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438C-5AC7-4C61-AA99-3CF4CB4FDB01}"/>
              </a:ext>
            </a:extLst>
          </p:cNvPr>
          <p:cNvSpPr>
            <a:spLocks noGrp="1"/>
          </p:cNvSpPr>
          <p:nvPr>
            <p:ph type="title"/>
          </p:nvPr>
        </p:nvSpPr>
        <p:spPr/>
        <p:txBody>
          <a:bodyPr>
            <a:normAutofit/>
          </a:bodyPr>
          <a:lstStyle/>
          <a:p>
            <a:r>
              <a:rPr lang="en-US" sz="3200" dirty="0"/>
              <a:t>Filing Requirements</a:t>
            </a:r>
          </a:p>
        </p:txBody>
      </p:sp>
      <p:pic>
        <p:nvPicPr>
          <p:cNvPr id="5" name="Content Placeholder 4">
            <a:extLst>
              <a:ext uri="{FF2B5EF4-FFF2-40B4-BE49-F238E27FC236}">
                <a16:creationId xmlns:a16="http://schemas.microsoft.com/office/drawing/2014/main" id="{0E086869-CEED-43A6-827C-16772FAA418D}"/>
              </a:ext>
            </a:extLst>
          </p:cNvPr>
          <p:cNvPicPr>
            <a:picLocks noGrp="1" noChangeAspect="1"/>
          </p:cNvPicPr>
          <p:nvPr>
            <p:ph idx="1"/>
          </p:nvPr>
        </p:nvPicPr>
        <p:blipFill>
          <a:blip r:embed="rId3"/>
          <a:stretch>
            <a:fillRect/>
          </a:stretch>
        </p:blipFill>
        <p:spPr>
          <a:xfrm>
            <a:off x="3004773" y="1527064"/>
            <a:ext cx="5442644" cy="3155156"/>
          </a:xfrm>
          <a:prstGeom prst="rect">
            <a:avLst/>
          </a:prstGeom>
        </p:spPr>
      </p:pic>
      <p:sp>
        <p:nvSpPr>
          <p:cNvPr id="4" name="Slide Number Placeholder 3">
            <a:extLst>
              <a:ext uri="{FF2B5EF4-FFF2-40B4-BE49-F238E27FC236}">
                <a16:creationId xmlns:a16="http://schemas.microsoft.com/office/drawing/2014/main" id="{7481FAB4-C1E1-4219-AAFD-77E6643A1422}"/>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45</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9A1A2489-A245-4FA7-A293-7646BEF813E5}"/>
              </a:ext>
            </a:extLst>
          </p:cNvPr>
          <p:cNvPicPr>
            <a:picLocks noChangeAspect="1"/>
          </p:cNvPicPr>
          <p:nvPr/>
        </p:nvPicPr>
        <p:blipFill>
          <a:blip r:embed="rId4"/>
          <a:stretch>
            <a:fillRect/>
          </a:stretch>
        </p:blipFill>
        <p:spPr>
          <a:xfrm>
            <a:off x="3004773" y="4923035"/>
            <a:ext cx="5138531" cy="853787"/>
          </a:xfrm>
          <a:prstGeom prst="rect">
            <a:avLst/>
          </a:prstGeom>
        </p:spPr>
      </p:pic>
      <p:sp>
        <p:nvSpPr>
          <p:cNvPr id="7" name="TextBox 6">
            <a:extLst>
              <a:ext uri="{FF2B5EF4-FFF2-40B4-BE49-F238E27FC236}">
                <a16:creationId xmlns:a16="http://schemas.microsoft.com/office/drawing/2014/main" id="{A9418366-FAA4-4E51-B12C-893FF10292B7}"/>
              </a:ext>
            </a:extLst>
          </p:cNvPr>
          <p:cNvSpPr txBox="1"/>
          <p:nvPr/>
        </p:nvSpPr>
        <p:spPr>
          <a:xfrm>
            <a:off x="598693" y="2228851"/>
            <a:ext cx="221494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To continue with the application process click “Start” to complete SBA Form 5C.   </a:t>
            </a:r>
          </a:p>
        </p:txBody>
      </p:sp>
    </p:spTree>
    <p:extLst>
      <p:ext uri="{BB962C8B-B14F-4D97-AF65-F5344CB8AC3E}">
        <p14:creationId xmlns:p14="http://schemas.microsoft.com/office/powerpoint/2010/main" val="19966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9DD4-726B-4FD2-9C0E-1910EE8DA507}"/>
              </a:ext>
            </a:extLst>
          </p:cNvPr>
          <p:cNvSpPr>
            <a:spLocks noGrp="1"/>
          </p:cNvSpPr>
          <p:nvPr>
            <p:ph type="title"/>
          </p:nvPr>
        </p:nvSpPr>
        <p:spPr>
          <a:xfrm>
            <a:off x="149087" y="409604"/>
            <a:ext cx="8845825" cy="870029"/>
          </a:xfrm>
        </p:spPr>
        <p:txBody>
          <a:bodyPr>
            <a:normAutofit/>
          </a:bodyPr>
          <a:lstStyle/>
          <a:p>
            <a:r>
              <a:rPr lang="en-US" sz="2800" dirty="0"/>
              <a:t>Completing Form 5C - Sole Proprietor Loan Application</a:t>
            </a:r>
            <a:r>
              <a:rPr lang="en-US" sz="2800" b="0" dirty="0"/>
              <a:t> </a:t>
            </a:r>
            <a:br>
              <a:rPr lang="en-US" sz="2800" b="0" i="1" dirty="0"/>
            </a:br>
            <a:endParaRPr lang="en-US" sz="2800" dirty="0"/>
          </a:p>
        </p:txBody>
      </p:sp>
      <p:sp>
        <p:nvSpPr>
          <p:cNvPr id="4" name="Slide Number Placeholder 3">
            <a:extLst>
              <a:ext uri="{FF2B5EF4-FFF2-40B4-BE49-F238E27FC236}">
                <a16:creationId xmlns:a16="http://schemas.microsoft.com/office/drawing/2014/main" id="{3123CE8F-0BBD-4B15-BD22-4128927073EA}"/>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46</a:t>
            </a:fld>
            <a:endParaRPr lang="en-US" dirty="0">
              <a:solidFill>
                <a:srgbClr val="1B1E29">
                  <a:tint val="75000"/>
                </a:srgbClr>
              </a:solidFill>
            </a:endParaRPr>
          </a:p>
        </p:txBody>
      </p:sp>
      <p:pic>
        <p:nvPicPr>
          <p:cNvPr id="11" name="Picture 10">
            <a:extLst>
              <a:ext uri="{FF2B5EF4-FFF2-40B4-BE49-F238E27FC236}">
                <a16:creationId xmlns:a16="http://schemas.microsoft.com/office/drawing/2014/main" id="{4A0E2D8E-9853-429C-B29D-70FE7E2E5A92}"/>
              </a:ext>
            </a:extLst>
          </p:cNvPr>
          <p:cNvPicPr>
            <a:picLocks noChangeAspect="1"/>
          </p:cNvPicPr>
          <p:nvPr/>
        </p:nvPicPr>
        <p:blipFill>
          <a:blip r:embed="rId3"/>
          <a:stretch>
            <a:fillRect/>
          </a:stretch>
        </p:blipFill>
        <p:spPr>
          <a:xfrm>
            <a:off x="3189677" y="5162975"/>
            <a:ext cx="5156972" cy="476925"/>
          </a:xfrm>
          <a:prstGeom prst="rect">
            <a:avLst/>
          </a:prstGeom>
        </p:spPr>
      </p:pic>
      <p:pic>
        <p:nvPicPr>
          <p:cNvPr id="17" name="Content Placeholder 16">
            <a:extLst>
              <a:ext uri="{FF2B5EF4-FFF2-40B4-BE49-F238E27FC236}">
                <a16:creationId xmlns:a16="http://schemas.microsoft.com/office/drawing/2014/main" id="{E550E6F1-147C-498A-B03C-38D880AC91F2}"/>
              </a:ext>
            </a:extLst>
          </p:cNvPr>
          <p:cNvPicPr>
            <a:picLocks noGrp="1" noChangeAspect="1"/>
          </p:cNvPicPr>
          <p:nvPr>
            <p:ph idx="1"/>
          </p:nvPr>
        </p:nvPicPr>
        <p:blipFill>
          <a:blip r:embed="rId4"/>
          <a:stretch>
            <a:fillRect/>
          </a:stretch>
        </p:blipFill>
        <p:spPr>
          <a:xfrm>
            <a:off x="3124200" y="1834040"/>
            <a:ext cx="5414908" cy="3312967"/>
          </a:xfrm>
          <a:prstGeom prst="rect">
            <a:avLst/>
          </a:prstGeom>
        </p:spPr>
      </p:pic>
      <p:sp>
        <p:nvSpPr>
          <p:cNvPr id="18" name="TextBox 17">
            <a:extLst>
              <a:ext uri="{FF2B5EF4-FFF2-40B4-BE49-F238E27FC236}">
                <a16:creationId xmlns:a16="http://schemas.microsoft.com/office/drawing/2014/main" id="{96F1C7DB-EBB1-4E95-AC54-D666D9C2599B}"/>
              </a:ext>
            </a:extLst>
          </p:cNvPr>
          <p:cNvSpPr txBox="1"/>
          <p:nvPr/>
        </p:nvSpPr>
        <p:spPr>
          <a:xfrm>
            <a:off x="407451" y="2528754"/>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blocks and then hit next.  Fields marked with a red asterisk is a required field. </a:t>
            </a:r>
          </a:p>
        </p:txBody>
      </p:sp>
    </p:spTree>
    <p:extLst>
      <p:ext uri="{BB962C8B-B14F-4D97-AF65-F5344CB8AC3E}">
        <p14:creationId xmlns:p14="http://schemas.microsoft.com/office/powerpoint/2010/main" val="3124858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6BA1-C22E-48AC-B034-35DB991F0A25}"/>
              </a:ext>
            </a:extLst>
          </p:cNvPr>
          <p:cNvSpPr>
            <a:spLocks noGrp="1"/>
          </p:cNvSpPr>
          <p:nvPr>
            <p:ph type="title"/>
          </p:nvPr>
        </p:nvSpPr>
        <p:spPr/>
        <p:txBody>
          <a:bodyPr>
            <a:normAutofit/>
          </a:bodyPr>
          <a:lstStyle/>
          <a:p>
            <a:r>
              <a:rPr lang="en-US" sz="2800" dirty="0"/>
              <a:t>Form 5C continued - Damaged Property Information</a:t>
            </a:r>
          </a:p>
        </p:txBody>
      </p:sp>
      <p:sp>
        <p:nvSpPr>
          <p:cNvPr id="4" name="Slide Number Placeholder 3">
            <a:extLst>
              <a:ext uri="{FF2B5EF4-FFF2-40B4-BE49-F238E27FC236}">
                <a16:creationId xmlns:a16="http://schemas.microsoft.com/office/drawing/2014/main" id="{71CB3C09-AEBE-4B3F-A5B1-C941BC00910F}"/>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47</a:t>
            </a:fld>
            <a:endParaRPr lang="en-US" dirty="0">
              <a:solidFill>
                <a:srgbClr val="1B1E29">
                  <a:tint val="75000"/>
                </a:srgbClr>
              </a:solidFill>
            </a:endParaRPr>
          </a:p>
        </p:txBody>
      </p:sp>
      <p:sp>
        <p:nvSpPr>
          <p:cNvPr id="9" name="TextBox 8">
            <a:extLst>
              <a:ext uri="{FF2B5EF4-FFF2-40B4-BE49-F238E27FC236}">
                <a16:creationId xmlns:a16="http://schemas.microsoft.com/office/drawing/2014/main" id="{77BD6FBE-BF3B-4226-8F01-E2D2E686376C}"/>
              </a:ext>
            </a:extLst>
          </p:cNvPr>
          <p:cNvSpPr txBox="1"/>
          <p:nvPr/>
        </p:nvSpPr>
        <p:spPr>
          <a:xfrm>
            <a:off x="407451" y="2528754"/>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blocks and then hit next.  Fields marked with a red asterisk is a required field. </a:t>
            </a:r>
          </a:p>
        </p:txBody>
      </p:sp>
      <p:pic>
        <p:nvPicPr>
          <p:cNvPr id="6" name="Picture 5">
            <a:extLst>
              <a:ext uri="{FF2B5EF4-FFF2-40B4-BE49-F238E27FC236}">
                <a16:creationId xmlns:a16="http://schemas.microsoft.com/office/drawing/2014/main" id="{8EE4FAE6-8B28-46D1-9FFB-A688165E36C7}"/>
              </a:ext>
            </a:extLst>
          </p:cNvPr>
          <p:cNvPicPr>
            <a:picLocks noChangeAspect="1"/>
          </p:cNvPicPr>
          <p:nvPr/>
        </p:nvPicPr>
        <p:blipFill>
          <a:blip r:embed="rId3"/>
          <a:stretch>
            <a:fillRect/>
          </a:stretch>
        </p:blipFill>
        <p:spPr>
          <a:xfrm>
            <a:off x="2667000" y="1519690"/>
            <a:ext cx="5677705" cy="4180224"/>
          </a:xfrm>
          <a:prstGeom prst="rect">
            <a:avLst/>
          </a:prstGeom>
        </p:spPr>
      </p:pic>
    </p:spTree>
    <p:extLst>
      <p:ext uri="{BB962C8B-B14F-4D97-AF65-F5344CB8AC3E}">
        <p14:creationId xmlns:p14="http://schemas.microsoft.com/office/powerpoint/2010/main" val="2570713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F46F-2179-4F3E-8FBE-EF4275100504}"/>
              </a:ext>
            </a:extLst>
          </p:cNvPr>
          <p:cNvSpPr>
            <a:spLocks noGrp="1"/>
          </p:cNvSpPr>
          <p:nvPr>
            <p:ph type="title"/>
          </p:nvPr>
        </p:nvSpPr>
        <p:spPr/>
        <p:txBody>
          <a:bodyPr>
            <a:normAutofit/>
          </a:bodyPr>
          <a:lstStyle/>
          <a:p>
            <a:r>
              <a:rPr lang="en-US" sz="2800" dirty="0"/>
              <a:t>Form 5C continued -Debts and Assets Information</a:t>
            </a:r>
          </a:p>
        </p:txBody>
      </p:sp>
      <p:pic>
        <p:nvPicPr>
          <p:cNvPr id="5" name="Content Placeholder 4">
            <a:extLst>
              <a:ext uri="{FF2B5EF4-FFF2-40B4-BE49-F238E27FC236}">
                <a16:creationId xmlns:a16="http://schemas.microsoft.com/office/drawing/2014/main" id="{28787907-F427-4A89-8C92-9708E96D0F73}"/>
              </a:ext>
            </a:extLst>
          </p:cNvPr>
          <p:cNvPicPr>
            <a:picLocks noGrp="1" noChangeAspect="1"/>
          </p:cNvPicPr>
          <p:nvPr>
            <p:ph idx="1"/>
          </p:nvPr>
        </p:nvPicPr>
        <p:blipFill>
          <a:blip r:embed="rId3"/>
          <a:stretch>
            <a:fillRect/>
          </a:stretch>
        </p:blipFill>
        <p:spPr>
          <a:xfrm>
            <a:off x="2531391" y="1219199"/>
            <a:ext cx="5850609" cy="3432863"/>
          </a:xfrm>
          <a:prstGeom prst="rect">
            <a:avLst/>
          </a:prstGeom>
        </p:spPr>
      </p:pic>
      <p:sp>
        <p:nvSpPr>
          <p:cNvPr id="4" name="Slide Number Placeholder 3">
            <a:extLst>
              <a:ext uri="{FF2B5EF4-FFF2-40B4-BE49-F238E27FC236}">
                <a16:creationId xmlns:a16="http://schemas.microsoft.com/office/drawing/2014/main" id="{D63F4C14-BA94-489D-8E2F-AADA70AE99A0}"/>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48</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B299E2ED-F744-4C95-9CBA-6E549F756EA9}"/>
              </a:ext>
            </a:extLst>
          </p:cNvPr>
          <p:cNvPicPr>
            <a:picLocks noChangeAspect="1"/>
          </p:cNvPicPr>
          <p:nvPr/>
        </p:nvPicPr>
        <p:blipFill>
          <a:blip r:embed="rId4"/>
          <a:stretch>
            <a:fillRect/>
          </a:stretch>
        </p:blipFill>
        <p:spPr>
          <a:xfrm>
            <a:off x="2531390" y="4769143"/>
            <a:ext cx="5850610" cy="1044386"/>
          </a:xfrm>
          <a:prstGeom prst="rect">
            <a:avLst/>
          </a:prstGeom>
        </p:spPr>
      </p:pic>
      <p:sp>
        <p:nvSpPr>
          <p:cNvPr id="7" name="TextBox 6">
            <a:extLst>
              <a:ext uri="{FF2B5EF4-FFF2-40B4-BE49-F238E27FC236}">
                <a16:creationId xmlns:a16="http://schemas.microsoft.com/office/drawing/2014/main" id="{D35B698A-E5A8-4158-91A8-B5849322ABFC}"/>
              </a:ext>
            </a:extLst>
          </p:cNvPr>
          <p:cNvSpPr txBox="1"/>
          <p:nvPr/>
        </p:nvSpPr>
        <p:spPr>
          <a:xfrm>
            <a:off x="215989" y="2505670"/>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blocks and then hit next.  Fields marked with a red asterisk is a required field. </a:t>
            </a:r>
          </a:p>
        </p:txBody>
      </p:sp>
    </p:spTree>
    <p:extLst>
      <p:ext uri="{BB962C8B-B14F-4D97-AF65-F5344CB8AC3E}">
        <p14:creationId xmlns:p14="http://schemas.microsoft.com/office/powerpoint/2010/main" val="77017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4F39-1B53-4619-8A65-E56EE2E3003D}"/>
              </a:ext>
            </a:extLst>
          </p:cNvPr>
          <p:cNvSpPr>
            <a:spLocks noGrp="1"/>
          </p:cNvSpPr>
          <p:nvPr>
            <p:ph type="title"/>
          </p:nvPr>
        </p:nvSpPr>
        <p:spPr/>
        <p:txBody>
          <a:bodyPr>
            <a:normAutofit/>
          </a:bodyPr>
          <a:lstStyle/>
          <a:p>
            <a:r>
              <a:rPr lang="en-US" sz="3200" dirty="0"/>
              <a:t>Form 5C continued - Disclosure Statements</a:t>
            </a:r>
          </a:p>
        </p:txBody>
      </p:sp>
      <p:sp>
        <p:nvSpPr>
          <p:cNvPr id="4" name="Slide Number Placeholder 3">
            <a:extLst>
              <a:ext uri="{FF2B5EF4-FFF2-40B4-BE49-F238E27FC236}">
                <a16:creationId xmlns:a16="http://schemas.microsoft.com/office/drawing/2014/main" id="{4E34B127-F92B-49CD-9725-F51B2514B9EC}"/>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49</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F15B70F8-E627-44BE-A646-591E8DC6F6A2}"/>
              </a:ext>
            </a:extLst>
          </p:cNvPr>
          <p:cNvPicPr>
            <a:picLocks noGrp="1" noChangeAspect="1"/>
          </p:cNvPicPr>
          <p:nvPr>
            <p:ph idx="1"/>
          </p:nvPr>
        </p:nvPicPr>
        <p:blipFill>
          <a:blip r:embed="rId3"/>
          <a:stretch>
            <a:fillRect/>
          </a:stretch>
        </p:blipFill>
        <p:spPr>
          <a:xfrm>
            <a:off x="2743200" y="1143000"/>
            <a:ext cx="5993277" cy="4495800"/>
          </a:xfrm>
          <a:prstGeom prst="rect">
            <a:avLst/>
          </a:prstGeom>
        </p:spPr>
      </p:pic>
      <p:sp>
        <p:nvSpPr>
          <p:cNvPr id="9" name="TextBox 8">
            <a:extLst>
              <a:ext uri="{FF2B5EF4-FFF2-40B4-BE49-F238E27FC236}">
                <a16:creationId xmlns:a16="http://schemas.microsoft.com/office/drawing/2014/main" id="{AC987646-568B-4516-B575-8C7EC9CBCF22}"/>
              </a:ext>
            </a:extLst>
          </p:cNvPr>
          <p:cNvSpPr txBox="1"/>
          <p:nvPr/>
        </p:nvSpPr>
        <p:spPr>
          <a:xfrm>
            <a:off x="407451" y="2528754"/>
            <a:ext cx="2193597"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as required and then hit next.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Fields marked with a red asterisk is a required field. </a:t>
            </a:r>
          </a:p>
        </p:txBody>
      </p:sp>
    </p:spTree>
    <p:extLst>
      <p:ext uri="{BB962C8B-B14F-4D97-AF65-F5344CB8AC3E}">
        <p14:creationId xmlns:p14="http://schemas.microsoft.com/office/powerpoint/2010/main" val="3215949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F42795-0B97-48B4-A3F6-B4271232D43B}"/>
              </a:ext>
            </a:extLst>
          </p:cNvPr>
          <p:cNvSpPr>
            <a:spLocks noGrp="1"/>
          </p:cNvSpPr>
          <p:nvPr>
            <p:ph type="sldNum" sz="quarter" idx="12"/>
          </p:nvPr>
        </p:nvSpPr>
        <p:spPr/>
        <p:txBody>
          <a:bodyPr/>
          <a:lstStyle/>
          <a:p>
            <a:fld id="{B1AB44B9-F1EC-4F4B-88D4-413245C9CD3E}" type="slidenum">
              <a:rPr lang="en-US" smtClean="0"/>
              <a:t>5</a:t>
            </a:fld>
            <a:endParaRPr lang="en-US" dirty="0"/>
          </a:p>
        </p:txBody>
      </p:sp>
      <p:sp>
        <p:nvSpPr>
          <p:cNvPr id="5" name="Rectangle 4">
            <a:extLst>
              <a:ext uri="{FF2B5EF4-FFF2-40B4-BE49-F238E27FC236}">
                <a16:creationId xmlns:a16="http://schemas.microsoft.com/office/drawing/2014/main" id="{D1EA2D29-B7D7-4EBB-BE78-123A1A914672}"/>
              </a:ext>
            </a:extLst>
          </p:cNvPr>
          <p:cNvSpPr/>
          <p:nvPr/>
        </p:nvSpPr>
        <p:spPr>
          <a:xfrm>
            <a:off x="304800" y="1121365"/>
            <a:ext cx="8420100" cy="4708981"/>
          </a:xfrm>
          <a:prstGeom prst="rect">
            <a:avLst/>
          </a:prstGeom>
        </p:spPr>
        <p:txBody>
          <a:bodyPr wrap="square">
            <a:spAutoFit/>
          </a:bodyPr>
          <a:lstStyle/>
          <a:p>
            <a:pPr marL="0" marR="0" algn="just">
              <a:spcBef>
                <a:spcPts val="0"/>
              </a:spcBef>
              <a:spcAft>
                <a:spcPts val="0"/>
              </a:spcAft>
            </a:pP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much can I borrow?</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Eligible entities may qualify for loans up to $2 million.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 interest rates for this disaster are 3.75 percent for small businesses and </a:t>
            </a:r>
            <a:b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b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2.75 percent for nonprofit organizations with terms up to 30 years.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Eligibility for these working capital loans are based on the size (must be a small business) and type of business and its financial resources.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can I use the loan funds?</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These working capital loans may be used to pay fixed debts, payroll, accounts payable, and other bills that could have been paid had the disaster not occurred.  The loans are not intended to replace lost sales or profits or for expansion.</a:t>
            </a:r>
          </a:p>
        </p:txBody>
      </p:sp>
      <p:sp>
        <p:nvSpPr>
          <p:cNvPr id="6" name="Rectangle 2">
            <a:extLst>
              <a:ext uri="{FF2B5EF4-FFF2-40B4-BE49-F238E27FC236}">
                <a16:creationId xmlns:a16="http://schemas.microsoft.com/office/drawing/2014/main" id="{D68B473D-8CB1-46FE-9A74-3363931FD2F3}"/>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Terms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 name="Footer Placeholder 2">
            <a:extLst>
              <a:ext uri="{FF2B5EF4-FFF2-40B4-BE49-F238E27FC236}">
                <a16:creationId xmlns:a16="http://schemas.microsoft.com/office/drawing/2014/main" id="{69580FEC-6473-4B7F-BF76-FFF06A449741}"/>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643670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0EF1-A347-43F3-B6E4-095FE86E58C4}"/>
              </a:ext>
            </a:extLst>
          </p:cNvPr>
          <p:cNvSpPr>
            <a:spLocks noGrp="1"/>
          </p:cNvSpPr>
          <p:nvPr>
            <p:ph type="title"/>
          </p:nvPr>
        </p:nvSpPr>
        <p:spPr>
          <a:xfrm>
            <a:off x="337926" y="381000"/>
            <a:ext cx="8468147" cy="870029"/>
          </a:xfrm>
        </p:spPr>
        <p:txBody>
          <a:bodyPr/>
          <a:lstStyle/>
          <a:p>
            <a:r>
              <a:rPr lang="en-US" dirty="0"/>
              <a:t>Form 5C continued - Consent and Additional Comments</a:t>
            </a:r>
          </a:p>
        </p:txBody>
      </p:sp>
      <p:pic>
        <p:nvPicPr>
          <p:cNvPr id="5" name="Content Placeholder 4">
            <a:extLst>
              <a:ext uri="{FF2B5EF4-FFF2-40B4-BE49-F238E27FC236}">
                <a16:creationId xmlns:a16="http://schemas.microsoft.com/office/drawing/2014/main" id="{DD2B01C6-44CF-4BBC-8B7F-43659888A610}"/>
              </a:ext>
            </a:extLst>
          </p:cNvPr>
          <p:cNvPicPr>
            <a:picLocks noGrp="1" noChangeAspect="1"/>
          </p:cNvPicPr>
          <p:nvPr>
            <p:ph idx="1"/>
          </p:nvPr>
        </p:nvPicPr>
        <p:blipFill>
          <a:blip r:embed="rId2"/>
          <a:stretch>
            <a:fillRect/>
          </a:stretch>
        </p:blipFill>
        <p:spPr>
          <a:xfrm>
            <a:off x="328690" y="2623000"/>
            <a:ext cx="4479099" cy="2711000"/>
          </a:xfrm>
          <a:prstGeom prst="rect">
            <a:avLst/>
          </a:prstGeom>
        </p:spPr>
      </p:pic>
      <p:sp>
        <p:nvSpPr>
          <p:cNvPr id="4" name="Slide Number Placeholder 3">
            <a:extLst>
              <a:ext uri="{FF2B5EF4-FFF2-40B4-BE49-F238E27FC236}">
                <a16:creationId xmlns:a16="http://schemas.microsoft.com/office/drawing/2014/main" id="{EE2E4278-9677-4AA6-A7AD-ECFBDD58915E}"/>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50</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CBE30247-1D8B-4864-85A9-247E833DE164}"/>
              </a:ext>
            </a:extLst>
          </p:cNvPr>
          <p:cNvSpPr txBox="1"/>
          <p:nvPr/>
        </p:nvSpPr>
        <p:spPr>
          <a:xfrm>
            <a:off x="1295400" y="1396871"/>
            <a:ext cx="1706526"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Read the information, check “All the information…” then click “Next”. </a:t>
            </a:r>
          </a:p>
        </p:txBody>
      </p:sp>
      <p:pic>
        <p:nvPicPr>
          <p:cNvPr id="7" name="Content Placeholder 4">
            <a:extLst>
              <a:ext uri="{FF2B5EF4-FFF2-40B4-BE49-F238E27FC236}">
                <a16:creationId xmlns:a16="http://schemas.microsoft.com/office/drawing/2014/main" id="{61CE4B31-460F-425A-BB71-40BF9B3E7FB3}"/>
              </a:ext>
            </a:extLst>
          </p:cNvPr>
          <p:cNvPicPr>
            <a:picLocks noChangeAspect="1"/>
          </p:cNvPicPr>
          <p:nvPr/>
        </p:nvPicPr>
        <p:blipFill>
          <a:blip r:embed="rId3"/>
          <a:stretch>
            <a:fillRect/>
          </a:stretch>
        </p:blipFill>
        <p:spPr>
          <a:xfrm>
            <a:off x="4923096" y="2623000"/>
            <a:ext cx="3531338" cy="2863400"/>
          </a:xfrm>
          <a:prstGeom prst="rect">
            <a:avLst/>
          </a:prstGeom>
        </p:spPr>
      </p:pic>
      <p:sp>
        <p:nvSpPr>
          <p:cNvPr id="8" name="TextBox 7">
            <a:extLst>
              <a:ext uri="{FF2B5EF4-FFF2-40B4-BE49-F238E27FC236}">
                <a16:creationId xmlns:a16="http://schemas.microsoft.com/office/drawing/2014/main" id="{FA74C51C-F9D2-47C4-B851-62E1011F6DD2}"/>
              </a:ext>
            </a:extLst>
          </p:cNvPr>
          <p:cNvSpPr txBox="1"/>
          <p:nvPr/>
        </p:nvSpPr>
        <p:spPr>
          <a:xfrm>
            <a:off x="5181600" y="1562669"/>
            <a:ext cx="3014330"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Additional Comments are used for clarifying  or additional information.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Click “Next” to continue the process. </a:t>
            </a:r>
          </a:p>
        </p:txBody>
      </p:sp>
    </p:spTree>
    <p:extLst>
      <p:ext uri="{BB962C8B-B14F-4D97-AF65-F5344CB8AC3E}">
        <p14:creationId xmlns:p14="http://schemas.microsoft.com/office/powerpoint/2010/main" val="3175124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CA70-6AED-44B8-8E64-582FA1376ABC}"/>
              </a:ext>
            </a:extLst>
          </p:cNvPr>
          <p:cNvSpPr>
            <a:spLocks noGrp="1"/>
          </p:cNvSpPr>
          <p:nvPr>
            <p:ph type="title"/>
          </p:nvPr>
        </p:nvSpPr>
        <p:spPr/>
        <p:txBody>
          <a:bodyPr>
            <a:normAutofit/>
          </a:bodyPr>
          <a:lstStyle/>
          <a:p>
            <a:r>
              <a:rPr lang="en-US" sz="3200" dirty="0"/>
              <a:t>Form 5C continued - Affiliated Businesses</a:t>
            </a:r>
          </a:p>
        </p:txBody>
      </p:sp>
      <p:pic>
        <p:nvPicPr>
          <p:cNvPr id="5" name="Content Placeholder 4">
            <a:extLst>
              <a:ext uri="{FF2B5EF4-FFF2-40B4-BE49-F238E27FC236}">
                <a16:creationId xmlns:a16="http://schemas.microsoft.com/office/drawing/2014/main" id="{6FAD0CD7-D3B7-4405-B327-4473C7C5CCA6}"/>
              </a:ext>
            </a:extLst>
          </p:cNvPr>
          <p:cNvPicPr>
            <a:picLocks noGrp="1" noChangeAspect="1"/>
          </p:cNvPicPr>
          <p:nvPr>
            <p:ph idx="1"/>
          </p:nvPr>
        </p:nvPicPr>
        <p:blipFill>
          <a:blip r:embed="rId3"/>
          <a:stretch>
            <a:fillRect/>
          </a:stretch>
        </p:blipFill>
        <p:spPr>
          <a:xfrm>
            <a:off x="3115096" y="2194292"/>
            <a:ext cx="5400254" cy="3155156"/>
          </a:xfrm>
          <a:prstGeom prst="rect">
            <a:avLst/>
          </a:prstGeom>
        </p:spPr>
      </p:pic>
      <p:sp>
        <p:nvSpPr>
          <p:cNvPr id="4" name="Slide Number Placeholder 3">
            <a:extLst>
              <a:ext uri="{FF2B5EF4-FFF2-40B4-BE49-F238E27FC236}">
                <a16:creationId xmlns:a16="http://schemas.microsoft.com/office/drawing/2014/main" id="{9571A83A-E2EC-42C3-9333-3C173E6AD39D}"/>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51</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C8FB3008-149A-4964-A93B-6A384E66A44B}"/>
              </a:ext>
            </a:extLst>
          </p:cNvPr>
          <p:cNvSpPr txBox="1"/>
          <p:nvPr/>
        </p:nvSpPr>
        <p:spPr>
          <a:xfrm>
            <a:off x="972744" y="2639210"/>
            <a:ext cx="1706526" cy="1338828"/>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out the Affiliated Business information then click “Save”.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To continue the process click “Next”.</a:t>
            </a:r>
          </a:p>
        </p:txBody>
      </p:sp>
    </p:spTree>
    <p:extLst>
      <p:ext uri="{BB962C8B-B14F-4D97-AF65-F5344CB8AC3E}">
        <p14:creationId xmlns:p14="http://schemas.microsoft.com/office/powerpoint/2010/main" val="3880759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8163-E0A7-454B-983F-AEE49FAFC183}"/>
              </a:ext>
            </a:extLst>
          </p:cNvPr>
          <p:cNvSpPr>
            <a:spLocks noGrp="1"/>
          </p:cNvSpPr>
          <p:nvPr>
            <p:ph type="title"/>
          </p:nvPr>
        </p:nvSpPr>
        <p:spPr/>
        <p:txBody>
          <a:bodyPr>
            <a:normAutofit/>
          </a:bodyPr>
          <a:lstStyle/>
          <a:p>
            <a:r>
              <a:rPr lang="en-US" sz="3200" dirty="0"/>
              <a:t>Completing IRS Form 4506-T</a:t>
            </a:r>
          </a:p>
        </p:txBody>
      </p:sp>
      <p:sp>
        <p:nvSpPr>
          <p:cNvPr id="4" name="Slide Number Placeholder 3">
            <a:extLst>
              <a:ext uri="{FF2B5EF4-FFF2-40B4-BE49-F238E27FC236}">
                <a16:creationId xmlns:a16="http://schemas.microsoft.com/office/drawing/2014/main" id="{B2574733-EB2C-43C4-90B2-BAFED5C19898}"/>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52</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EAA5A26C-AD7F-4F10-97C8-688B85733A1B}"/>
              </a:ext>
            </a:extLst>
          </p:cNvPr>
          <p:cNvPicPr>
            <a:picLocks noGrp="1" noChangeAspect="1"/>
          </p:cNvPicPr>
          <p:nvPr>
            <p:ph idx="1"/>
          </p:nvPr>
        </p:nvPicPr>
        <p:blipFill>
          <a:blip r:embed="rId2"/>
          <a:stretch>
            <a:fillRect/>
          </a:stretch>
        </p:blipFill>
        <p:spPr>
          <a:xfrm>
            <a:off x="2740281" y="1066800"/>
            <a:ext cx="6272919" cy="4800600"/>
          </a:xfrm>
          <a:prstGeom prst="rect">
            <a:avLst/>
          </a:prstGeom>
        </p:spPr>
      </p:pic>
      <p:sp>
        <p:nvSpPr>
          <p:cNvPr id="9" name="TextBox 8">
            <a:extLst>
              <a:ext uri="{FF2B5EF4-FFF2-40B4-BE49-F238E27FC236}">
                <a16:creationId xmlns:a16="http://schemas.microsoft.com/office/drawing/2014/main" id="{15DF007F-FB32-4CBF-B962-88C8F229A90E}"/>
              </a:ext>
            </a:extLst>
          </p:cNvPr>
          <p:cNvSpPr txBox="1"/>
          <p:nvPr/>
        </p:nvSpPr>
        <p:spPr>
          <a:xfrm>
            <a:off x="685800" y="2362200"/>
            <a:ext cx="1706526" cy="1546577"/>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Once you have finished the SBA Form 5C, the tax transcript information will need to be completed.  </a:t>
            </a:r>
          </a:p>
          <a:p>
            <a:pPr defTabSz="685800" fontAlgn="auto">
              <a:spcBef>
                <a:spcPts val="0"/>
              </a:spcBef>
              <a:spcAft>
                <a:spcPts val="0"/>
              </a:spcAft>
              <a:defRPr/>
            </a:pPr>
            <a:endParaRPr lang="en-US" sz="1350" dirty="0">
              <a:solidFill>
                <a:srgbClr val="FFFFFF"/>
              </a:solidFill>
              <a:latin typeface="Calibri"/>
              <a:ea typeface="+mn-ea"/>
            </a:endParaRPr>
          </a:p>
        </p:txBody>
      </p:sp>
    </p:spTree>
    <p:extLst>
      <p:ext uri="{BB962C8B-B14F-4D97-AF65-F5344CB8AC3E}">
        <p14:creationId xmlns:p14="http://schemas.microsoft.com/office/powerpoint/2010/main" val="2119058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4FFA-D370-4434-BAAD-71840A5242E0}"/>
              </a:ext>
            </a:extLst>
          </p:cNvPr>
          <p:cNvSpPr>
            <a:spLocks noGrp="1"/>
          </p:cNvSpPr>
          <p:nvPr>
            <p:ph type="title"/>
          </p:nvPr>
        </p:nvSpPr>
        <p:spPr/>
        <p:txBody>
          <a:bodyPr>
            <a:normAutofit/>
          </a:bodyPr>
          <a:lstStyle/>
          <a:p>
            <a:r>
              <a:rPr lang="en-US" sz="3200" dirty="0"/>
              <a:t>Request for Transcript of Tax Return</a:t>
            </a:r>
          </a:p>
        </p:txBody>
      </p:sp>
      <p:pic>
        <p:nvPicPr>
          <p:cNvPr id="5" name="Content Placeholder 4">
            <a:extLst>
              <a:ext uri="{FF2B5EF4-FFF2-40B4-BE49-F238E27FC236}">
                <a16:creationId xmlns:a16="http://schemas.microsoft.com/office/drawing/2014/main" id="{F9A641AE-4F55-40FD-B025-C7EE9DFCA339}"/>
              </a:ext>
            </a:extLst>
          </p:cNvPr>
          <p:cNvPicPr>
            <a:picLocks noGrp="1" noChangeAspect="1"/>
          </p:cNvPicPr>
          <p:nvPr>
            <p:ph idx="1"/>
          </p:nvPr>
        </p:nvPicPr>
        <p:blipFill>
          <a:blip r:embed="rId2"/>
          <a:stretch>
            <a:fillRect/>
          </a:stretch>
        </p:blipFill>
        <p:spPr>
          <a:xfrm>
            <a:off x="2514600" y="1382626"/>
            <a:ext cx="6269994" cy="4408574"/>
          </a:xfrm>
          <a:prstGeom prst="rect">
            <a:avLst/>
          </a:prstGeom>
        </p:spPr>
      </p:pic>
      <p:sp>
        <p:nvSpPr>
          <p:cNvPr id="4" name="Slide Number Placeholder 3">
            <a:extLst>
              <a:ext uri="{FF2B5EF4-FFF2-40B4-BE49-F238E27FC236}">
                <a16:creationId xmlns:a16="http://schemas.microsoft.com/office/drawing/2014/main" id="{65CA6BC6-FB6C-40F7-9208-6EFD6DC9A786}"/>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53</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B21FBB8A-FCC1-441B-A39A-E1B86CCBC500}"/>
              </a:ext>
            </a:extLst>
          </p:cNvPr>
          <p:cNvSpPr txBox="1"/>
          <p:nvPr/>
        </p:nvSpPr>
        <p:spPr>
          <a:xfrm>
            <a:off x="359406" y="1600200"/>
            <a:ext cx="1706526" cy="320857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Form 4506T can be submitted electronically, via upload or offline.  If the </a:t>
            </a:r>
            <a:r>
              <a:rPr lang="en-US" sz="1350" dirty="0" err="1">
                <a:solidFill>
                  <a:srgbClr val="FFFFFF"/>
                </a:solidFill>
                <a:latin typeface="Calibri"/>
                <a:ea typeface="+mn-ea"/>
              </a:rPr>
              <a:t>eSign</a:t>
            </a:r>
            <a:r>
              <a:rPr lang="en-US" sz="1350" dirty="0">
                <a:solidFill>
                  <a:srgbClr val="FFFFFF"/>
                </a:solidFill>
                <a:latin typeface="Calibri"/>
                <a:ea typeface="+mn-ea"/>
              </a:rPr>
              <a:t> option populates click through the options until the document is successfully completed.  If you upload the document you would save it on your desktop, select browse and then upload.  </a:t>
            </a:r>
          </a:p>
        </p:txBody>
      </p:sp>
    </p:spTree>
    <p:extLst>
      <p:ext uri="{BB962C8B-B14F-4D97-AF65-F5344CB8AC3E}">
        <p14:creationId xmlns:p14="http://schemas.microsoft.com/office/powerpoint/2010/main" val="2968973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508C-9C06-437D-AD60-AB7001221A98}"/>
              </a:ext>
            </a:extLst>
          </p:cNvPr>
          <p:cNvSpPr>
            <a:spLocks noGrp="1"/>
          </p:cNvSpPr>
          <p:nvPr>
            <p:ph type="title"/>
          </p:nvPr>
        </p:nvSpPr>
        <p:spPr/>
        <p:txBody>
          <a:bodyPr>
            <a:normAutofit/>
          </a:bodyPr>
          <a:lstStyle/>
          <a:p>
            <a:r>
              <a:rPr lang="en-US" sz="2800" dirty="0"/>
              <a:t>Request for Transcript of Tax Return - Download / Upload</a:t>
            </a:r>
          </a:p>
        </p:txBody>
      </p:sp>
      <p:pic>
        <p:nvPicPr>
          <p:cNvPr id="5" name="Content Placeholder 4">
            <a:extLst>
              <a:ext uri="{FF2B5EF4-FFF2-40B4-BE49-F238E27FC236}">
                <a16:creationId xmlns:a16="http://schemas.microsoft.com/office/drawing/2014/main" id="{8E2454FC-98B1-413B-AD87-3C8563092918}"/>
              </a:ext>
            </a:extLst>
          </p:cNvPr>
          <p:cNvPicPr>
            <a:picLocks noGrp="1" noChangeAspect="1"/>
          </p:cNvPicPr>
          <p:nvPr>
            <p:ph idx="1"/>
          </p:nvPr>
        </p:nvPicPr>
        <p:blipFill>
          <a:blip r:embed="rId2"/>
          <a:stretch>
            <a:fillRect/>
          </a:stretch>
        </p:blipFill>
        <p:spPr>
          <a:xfrm>
            <a:off x="457200" y="3597391"/>
            <a:ext cx="2871700" cy="1457817"/>
          </a:xfrm>
          <a:prstGeom prst="rect">
            <a:avLst/>
          </a:prstGeom>
        </p:spPr>
      </p:pic>
      <p:sp>
        <p:nvSpPr>
          <p:cNvPr id="4" name="Slide Number Placeholder 3">
            <a:extLst>
              <a:ext uri="{FF2B5EF4-FFF2-40B4-BE49-F238E27FC236}">
                <a16:creationId xmlns:a16="http://schemas.microsoft.com/office/drawing/2014/main" id="{E784FCBC-7D52-420F-9BDE-B1F9C9E9D5DF}"/>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54</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F9E4E513-CB3A-4F53-B365-A2413F31A71E}"/>
              </a:ext>
            </a:extLst>
          </p:cNvPr>
          <p:cNvPicPr>
            <a:picLocks noChangeAspect="1"/>
          </p:cNvPicPr>
          <p:nvPr/>
        </p:nvPicPr>
        <p:blipFill>
          <a:blip r:embed="rId3"/>
          <a:stretch>
            <a:fillRect/>
          </a:stretch>
        </p:blipFill>
        <p:spPr>
          <a:xfrm>
            <a:off x="3276600" y="1841231"/>
            <a:ext cx="5646389" cy="3512321"/>
          </a:xfrm>
          <a:prstGeom prst="rect">
            <a:avLst/>
          </a:prstGeom>
        </p:spPr>
      </p:pic>
      <p:sp>
        <p:nvSpPr>
          <p:cNvPr id="7" name="TextBox 6">
            <a:extLst>
              <a:ext uri="{FF2B5EF4-FFF2-40B4-BE49-F238E27FC236}">
                <a16:creationId xmlns:a16="http://schemas.microsoft.com/office/drawing/2014/main" id="{F4126141-F1E4-4A0D-9D1D-4A03F8D49ADB}"/>
              </a:ext>
            </a:extLst>
          </p:cNvPr>
          <p:cNvSpPr txBox="1"/>
          <p:nvPr/>
        </p:nvSpPr>
        <p:spPr>
          <a:xfrm>
            <a:off x="457200" y="2008792"/>
            <a:ext cx="2709356"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If you chose to deliver a copy this alert will appear. And you will no longer be able to upload information.  The document will have to be submitted offline.</a:t>
            </a:r>
          </a:p>
        </p:txBody>
      </p:sp>
    </p:spTree>
    <p:extLst>
      <p:ext uri="{BB962C8B-B14F-4D97-AF65-F5344CB8AC3E}">
        <p14:creationId xmlns:p14="http://schemas.microsoft.com/office/powerpoint/2010/main" val="438706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A994-9A49-4BDF-AAE2-2CD85143CFD2}"/>
              </a:ext>
            </a:extLst>
          </p:cNvPr>
          <p:cNvSpPr>
            <a:spLocks noGrp="1"/>
          </p:cNvSpPr>
          <p:nvPr>
            <p:ph type="title"/>
          </p:nvPr>
        </p:nvSpPr>
        <p:spPr/>
        <p:txBody>
          <a:bodyPr>
            <a:normAutofit/>
          </a:bodyPr>
          <a:lstStyle/>
          <a:p>
            <a:r>
              <a:rPr lang="en-US" sz="2800" dirty="0"/>
              <a:t>Request for Transcript of Tax Return - Download / Upload</a:t>
            </a:r>
          </a:p>
        </p:txBody>
      </p:sp>
      <p:pic>
        <p:nvPicPr>
          <p:cNvPr id="5" name="Content Placeholder 4">
            <a:extLst>
              <a:ext uri="{FF2B5EF4-FFF2-40B4-BE49-F238E27FC236}">
                <a16:creationId xmlns:a16="http://schemas.microsoft.com/office/drawing/2014/main" id="{F2B84191-680B-4589-AB2B-DCDDA80EFE70}"/>
              </a:ext>
            </a:extLst>
          </p:cNvPr>
          <p:cNvPicPr>
            <a:picLocks noGrp="1" noChangeAspect="1"/>
          </p:cNvPicPr>
          <p:nvPr>
            <p:ph idx="1"/>
          </p:nvPr>
        </p:nvPicPr>
        <p:blipFill>
          <a:blip r:embed="rId2"/>
          <a:stretch>
            <a:fillRect/>
          </a:stretch>
        </p:blipFill>
        <p:spPr>
          <a:xfrm>
            <a:off x="457200" y="2716052"/>
            <a:ext cx="3953102" cy="3151348"/>
          </a:xfrm>
          <a:prstGeom prst="rect">
            <a:avLst/>
          </a:prstGeom>
        </p:spPr>
      </p:pic>
      <p:sp>
        <p:nvSpPr>
          <p:cNvPr id="4" name="Slide Number Placeholder 3">
            <a:extLst>
              <a:ext uri="{FF2B5EF4-FFF2-40B4-BE49-F238E27FC236}">
                <a16:creationId xmlns:a16="http://schemas.microsoft.com/office/drawing/2014/main" id="{65CDF0C6-F6C5-4EA3-8C91-CCD46A4508A8}"/>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55</a:t>
            </a:fld>
            <a:endParaRPr lang="en-US" dirty="0">
              <a:solidFill>
                <a:srgbClr val="1B1E29">
                  <a:tint val="75000"/>
                </a:srgbClr>
              </a:solidFill>
            </a:endParaRPr>
          </a:p>
        </p:txBody>
      </p:sp>
      <p:pic>
        <p:nvPicPr>
          <p:cNvPr id="6" name="Content Placeholder 4">
            <a:extLst>
              <a:ext uri="{FF2B5EF4-FFF2-40B4-BE49-F238E27FC236}">
                <a16:creationId xmlns:a16="http://schemas.microsoft.com/office/drawing/2014/main" id="{F8D23AED-8A46-4D15-B974-925F7796BDCD}"/>
              </a:ext>
            </a:extLst>
          </p:cNvPr>
          <p:cNvPicPr>
            <a:picLocks noChangeAspect="1"/>
          </p:cNvPicPr>
          <p:nvPr/>
        </p:nvPicPr>
        <p:blipFill>
          <a:blip r:embed="rId3"/>
          <a:stretch>
            <a:fillRect/>
          </a:stretch>
        </p:blipFill>
        <p:spPr>
          <a:xfrm>
            <a:off x="4634304" y="2716052"/>
            <a:ext cx="3834416" cy="3151348"/>
          </a:xfrm>
          <a:prstGeom prst="rect">
            <a:avLst/>
          </a:prstGeom>
        </p:spPr>
      </p:pic>
      <p:sp>
        <p:nvSpPr>
          <p:cNvPr id="8" name="TextBox 7">
            <a:extLst>
              <a:ext uri="{FF2B5EF4-FFF2-40B4-BE49-F238E27FC236}">
                <a16:creationId xmlns:a16="http://schemas.microsoft.com/office/drawing/2014/main" id="{30DDC18B-C1AF-4309-9D6A-0CC84656D912}"/>
              </a:ext>
            </a:extLst>
          </p:cNvPr>
          <p:cNvSpPr txBox="1"/>
          <p:nvPr/>
        </p:nvSpPr>
        <p:spPr>
          <a:xfrm>
            <a:off x="1235900" y="1889615"/>
            <a:ext cx="2217023"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Once you have downloaded your tax returns you can upload. </a:t>
            </a:r>
          </a:p>
        </p:txBody>
      </p:sp>
      <p:sp>
        <p:nvSpPr>
          <p:cNvPr id="9" name="TextBox 8">
            <a:extLst>
              <a:ext uri="{FF2B5EF4-FFF2-40B4-BE49-F238E27FC236}">
                <a16:creationId xmlns:a16="http://schemas.microsoft.com/office/drawing/2014/main" id="{B761CA50-9277-4026-B21E-A062436D7C2F}"/>
              </a:ext>
            </a:extLst>
          </p:cNvPr>
          <p:cNvSpPr txBox="1"/>
          <p:nvPr/>
        </p:nvSpPr>
        <p:spPr>
          <a:xfrm>
            <a:off x="5486400" y="1661048"/>
            <a:ext cx="2272844"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Successfully Uploaded will appear when finished. </a:t>
            </a:r>
          </a:p>
          <a:p>
            <a:pPr defTabSz="685800" fontAlgn="auto">
              <a:spcBef>
                <a:spcPts val="0"/>
              </a:spcBef>
              <a:spcAft>
                <a:spcPts val="0"/>
              </a:spcAft>
              <a:defRPr/>
            </a:pPr>
            <a:r>
              <a:rPr lang="en-US" sz="1350" dirty="0">
                <a:solidFill>
                  <a:srgbClr val="FFFFFF"/>
                </a:solidFill>
                <a:latin typeface="Calibri"/>
                <a:ea typeface="+mn-ea"/>
              </a:rPr>
              <a:t>Then click “Next” to continue the process. </a:t>
            </a:r>
          </a:p>
        </p:txBody>
      </p:sp>
    </p:spTree>
    <p:extLst>
      <p:ext uri="{BB962C8B-B14F-4D97-AF65-F5344CB8AC3E}">
        <p14:creationId xmlns:p14="http://schemas.microsoft.com/office/powerpoint/2010/main" val="20520176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37D6-638D-4174-B5A3-078270CA5932}"/>
              </a:ext>
            </a:extLst>
          </p:cNvPr>
          <p:cNvSpPr>
            <a:spLocks noGrp="1"/>
          </p:cNvSpPr>
          <p:nvPr>
            <p:ph type="title"/>
          </p:nvPr>
        </p:nvSpPr>
        <p:spPr/>
        <p:txBody>
          <a:bodyPr>
            <a:normAutofit/>
          </a:bodyPr>
          <a:lstStyle/>
          <a:p>
            <a:r>
              <a:rPr lang="en-US" sz="3200" dirty="0"/>
              <a:t>Filing Requirements</a:t>
            </a:r>
          </a:p>
        </p:txBody>
      </p:sp>
      <p:sp>
        <p:nvSpPr>
          <p:cNvPr id="4" name="Slide Number Placeholder 3">
            <a:extLst>
              <a:ext uri="{FF2B5EF4-FFF2-40B4-BE49-F238E27FC236}">
                <a16:creationId xmlns:a16="http://schemas.microsoft.com/office/drawing/2014/main" id="{B390659A-D9EC-4DA4-8DC9-E89840D1377C}"/>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56</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8B9B13DF-3CE6-4F70-902A-B5186F2E61A0}"/>
              </a:ext>
            </a:extLst>
          </p:cNvPr>
          <p:cNvPicPr>
            <a:picLocks noGrp="1" noChangeAspect="1"/>
          </p:cNvPicPr>
          <p:nvPr>
            <p:ph idx="1"/>
          </p:nvPr>
        </p:nvPicPr>
        <p:blipFill>
          <a:blip r:embed="rId3"/>
          <a:stretch>
            <a:fillRect/>
          </a:stretch>
        </p:blipFill>
        <p:spPr>
          <a:xfrm>
            <a:off x="411068" y="2677867"/>
            <a:ext cx="3665254" cy="2427533"/>
          </a:xfrm>
          <a:prstGeom prst="rect">
            <a:avLst/>
          </a:prstGeom>
        </p:spPr>
      </p:pic>
      <p:sp>
        <p:nvSpPr>
          <p:cNvPr id="9" name="TextBox 8">
            <a:extLst>
              <a:ext uri="{FF2B5EF4-FFF2-40B4-BE49-F238E27FC236}">
                <a16:creationId xmlns:a16="http://schemas.microsoft.com/office/drawing/2014/main" id="{79E405DE-7854-4C56-953B-F84A1DA581E5}"/>
              </a:ext>
            </a:extLst>
          </p:cNvPr>
          <p:cNvSpPr txBox="1"/>
          <p:nvPr/>
        </p:nvSpPr>
        <p:spPr>
          <a:xfrm>
            <a:off x="656359" y="1517828"/>
            <a:ext cx="2390339"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Once the tax returns are complete sign the final Truthful Information Statement.</a:t>
            </a:r>
          </a:p>
        </p:txBody>
      </p:sp>
      <p:pic>
        <p:nvPicPr>
          <p:cNvPr id="10" name="Content Placeholder 4">
            <a:extLst>
              <a:ext uri="{FF2B5EF4-FFF2-40B4-BE49-F238E27FC236}">
                <a16:creationId xmlns:a16="http://schemas.microsoft.com/office/drawing/2014/main" id="{EC06AD94-3C1D-420A-AD16-033722BC918B}"/>
              </a:ext>
            </a:extLst>
          </p:cNvPr>
          <p:cNvPicPr>
            <a:picLocks noChangeAspect="1"/>
          </p:cNvPicPr>
          <p:nvPr/>
        </p:nvPicPr>
        <p:blipFill>
          <a:blip r:embed="rId4"/>
          <a:stretch>
            <a:fillRect/>
          </a:stretch>
        </p:blipFill>
        <p:spPr>
          <a:xfrm>
            <a:off x="4076322" y="2667000"/>
            <a:ext cx="4546393" cy="2667000"/>
          </a:xfrm>
          <a:prstGeom prst="rect">
            <a:avLst/>
          </a:prstGeom>
        </p:spPr>
      </p:pic>
    </p:spTree>
    <p:extLst>
      <p:ext uri="{BB962C8B-B14F-4D97-AF65-F5344CB8AC3E}">
        <p14:creationId xmlns:p14="http://schemas.microsoft.com/office/powerpoint/2010/main" val="882573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7487-7C5A-4725-A6AC-C0DC9896C9F6}"/>
              </a:ext>
            </a:extLst>
          </p:cNvPr>
          <p:cNvSpPr>
            <a:spLocks noGrp="1"/>
          </p:cNvSpPr>
          <p:nvPr>
            <p:ph type="title"/>
          </p:nvPr>
        </p:nvSpPr>
        <p:spPr/>
        <p:txBody>
          <a:bodyPr>
            <a:normAutofit/>
          </a:bodyPr>
          <a:lstStyle/>
          <a:p>
            <a:r>
              <a:rPr lang="en-US" sz="3200" dirty="0"/>
              <a:t>Submit Application</a:t>
            </a:r>
          </a:p>
        </p:txBody>
      </p:sp>
      <p:pic>
        <p:nvPicPr>
          <p:cNvPr id="5" name="Content Placeholder 4">
            <a:extLst>
              <a:ext uri="{FF2B5EF4-FFF2-40B4-BE49-F238E27FC236}">
                <a16:creationId xmlns:a16="http://schemas.microsoft.com/office/drawing/2014/main" id="{7B261197-F932-4734-A05D-529B2924766A}"/>
              </a:ext>
            </a:extLst>
          </p:cNvPr>
          <p:cNvPicPr>
            <a:picLocks noGrp="1" noChangeAspect="1"/>
          </p:cNvPicPr>
          <p:nvPr>
            <p:ph idx="1"/>
          </p:nvPr>
        </p:nvPicPr>
        <p:blipFill>
          <a:blip r:embed="rId2"/>
          <a:stretch>
            <a:fillRect/>
          </a:stretch>
        </p:blipFill>
        <p:spPr>
          <a:xfrm>
            <a:off x="2623821" y="2236546"/>
            <a:ext cx="5891529" cy="3155156"/>
          </a:xfrm>
          <a:prstGeom prst="rect">
            <a:avLst/>
          </a:prstGeom>
        </p:spPr>
      </p:pic>
      <p:sp>
        <p:nvSpPr>
          <p:cNvPr id="4" name="Slide Number Placeholder 3">
            <a:extLst>
              <a:ext uri="{FF2B5EF4-FFF2-40B4-BE49-F238E27FC236}">
                <a16:creationId xmlns:a16="http://schemas.microsoft.com/office/drawing/2014/main" id="{45F0879F-8332-438B-8659-7656D2B52F94}"/>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57</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826FFCBE-DD74-463D-B5B9-7FF18C71A348}"/>
              </a:ext>
            </a:extLst>
          </p:cNvPr>
          <p:cNvSpPr txBox="1"/>
          <p:nvPr/>
        </p:nvSpPr>
        <p:spPr>
          <a:xfrm>
            <a:off x="309673" y="2696717"/>
            <a:ext cx="1923164"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Finally you can submit your application when the “Submit” icon appears. </a:t>
            </a:r>
          </a:p>
        </p:txBody>
      </p:sp>
    </p:spTree>
    <p:extLst>
      <p:ext uri="{BB962C8B-B14F-4D97-AF65-F5344CB8AC3E}">
        <p14:creationId xmlns:p14="http://schemas.microsoft.com/office/powerpoint/2010/main" val="3189368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DE29-B808-409F-B470-850BC6C77B9E}"/>
              </a:ext>
            </a:extLst>
          </p:cNvPr>
          <p:cNvSpPr>
            <a:spLocks noGrp="1"/>
          </p:cNvSpPr>
          <p:nvPr>
            <p:ph type="title"/>
          </p:nvPr>
        </p:nvSpPr>
        <p:spPr/>
        <p:txBody>
          <a:bodyPr>
            <a:normAutofit/>
          </a:bodyPr>
          <a:lstStyle/>
          <a:p>
            <a:r>
              <a:rPr lang="en-US" sz="3200" dirty="0"/>
              <a:t>Application Submission Confirmation</a:t>
            </a:r>
          </a:p>
        </p:txBody>
      </p:sp>
      <p:pic>
        <p:nvPicPr>
          <p:cNvPr id="5" name="Content Placeholder 4">
            <a:extLst>
              <a:ext uri="{FF2B5EF4-FFF2-40B4-BE49-F238E27FC236}">
                <a16:creationId xmlns:a16="http://schemas.microsoft.com/office/drawing/2014/main" id="{01F81976-6723-42A8-9CB7-2F378A85BD4B}"/>
              </a:ext>
            </a:extLst>
          </p:cNvPr>
          <p:cNvPicPr>
            <a:picLocks noGrp="1" noChangeAspect="1"/>
          </p:cNvPicPr>
          <p:nvPr>
            <p:ph idx="1"/>
          </p:nvPr>
        </p:nvPicPr>
        <p:blipFill>
          <a:blip r:embed="rId3"/>
          <a:stretch>
            <a:fillRect/>
          </a:stretch>
        </p:blipFill>
        <p:spPr>
          <a:xfrm>
            <a:off x="1982984" y="2236546"/>
            <a:ext cx="6150913" cy="3155156"/>
          </a:xfrm>
          <a:prstGeom prst="rect">
            <a:avLst/>
          </a:prstGeom>
        </p:spPr>
      </p:pic>
      <p:sp>
        <p:nvSpPr>
          <p:cNvPr id="4" name="Slide Number Placeholder 3">
            <a:extLst>
              <a:ext uri="{FF2B5EF4-FFF2-40B4-BE49-F238E27FC236}">
                <a16:creationId xmlns:a16="http://schemas.microsoft.com/office/drawing/2014/main" id="{98CDE415-4A1F-48C2-BB8A-47BD78AC1D5B}"/>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58</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02975B55-CF79-404F-8562-7A6325B88275}"/>
              </a:ext>
            </a:extLst>
          </p:cNvPr>
          <p:cNvSpPr txBox="1"/>
          <p:nvPr/>
        </p:nvSpPr>
        <p:spPr>
          <a:xfrm>
            <a:off x="293724" y="2125268"/>
            <a:ext cx="1269262" cy="1754326"/>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After submission you will see that your application number has been submitted. </a:t>
            </a:r>
          </a:p>
        </p:txBody>
      </p:sp>
    </p:spTree>
    <p:extLst>
      <p:ext uri="{BB962C8B-B14F-4D97-AF65-F5344CB8AC3E}">
        <p14:creationId xmlns:p14="http://schemas.microsoft.com/office/powerpoint/2010/main" val="2623012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26DD-5735-4C9F-9BAB-1FF454278C5B}"/>
              </a:ext>
            </a:extLst>
          </p:cNvPr>
          <p:cNvSpPr>
            <a:spLocks noGrp="1"/>
          </p:cNvSpPr>
          <p:nvPr>
            <p:ph type="title"/>
          </p:nvPr>
        </p:nvSpPr>
        <p:spPr/>
        <p:txBody>
          <a:bodyPr>
            <a:normAutofit/>
          </a:bodyPr>
          <a:lstStyle/>
          <a:p>
            <a:r>
              <a:rPr lang="en-US" sz="3200" dirty="0"/>
              <a:t>Message Center</a:t>
            </a:r>
          </a:p>
        </p:txBody>
      </p:sp>
      <p:pic>
        <p:nvPicPr>
          <p:cNvPr id="5" name="Content Placeholder 4">
            <a:extLst>
              <a:ext uri="{FF2B5EF4-FFF2-40B4-BE49-F238E27FC236}">
                <a16:creationId xmlns:a16="http://schemas.microsoft.com/office/drawing/2014/main" id="{E8C413F8-8C0F-432F-BB82-D6864228B0CA}"/>
              </a:ext>
            </a:extLst>
          </p:cNvPr>
          <p:cNvPicPr>
            <a:picLocks noGrp="1" noChangeAspect="1"/>
          </p:cNvPicPr>
          <p:nvPr>
            <p:ph idx="1"/>
          </p:nvPr>
        </p:nvPicPr>
        <p:blipFill>
          <a:blip r:embed="rId2"/>
          <a:stretch>
            <a:fillRect/>
          </a:stretch>
        </p:blipFill>
        <p:spPr>
          <a:xfrm>
            <a:off x="628650" y="2009187"/>
            <a:ext cx="7886700" cy="3072884"/>
          </a:xfrm>
          <a:prstGeom prst="rect">
            <a:avLst/>
          </a:prstGeom>
        </p:spPr>
      </p:pic>
      <p:sp>
        <p:nvSpPr>
          <p:cNvPr id="4" name="Slide Number Placeholder 3">
            <a:extLst>
              <a:ext uri="{FF2B5EF4-FFF2-40B4-BE49-F238E27FC236}">
                <a16:creationId xmlns:a16="http://schemas.microsoft.com/office/drawing/2014/main" id="{46510F0C-47FD-4B56-A083-1FE50D26D111}"/>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59</a:t>
            </a:fld>
            <a:endParaRPr lang="en-US" dirty="0">
              <a:solidFill>
                <a:srgbClr val="1B1E29">
                  <a:tint val="75000"/>
                </a:srgbClr>
              </a:solidFill>
            </a:endParaRPr>
          </a:p>
        </p:txBody>
      </p:sp>
    </p:spTree>
    <p:extLst>
      <p:ext uri="{BB962C8B-B14F-4D97-AF65-F5344CB8AC3E}">
        <p14:creationId xmlns:p14="http://schemas.microsoft.com/office/powerpoint/2010/main" val="708717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F7F857E3-B901-4714-8FCD-0CA0E7AAF4EC}"/>
              </a:ext>
            </a:extLst>
          </p:cNvPr>
          <p:cNvSpPr>
            <a:spLocks noGrp="1"/>
          </p:cNvSpPr>
          <p:nvPr>
            <p:ph idx="1"/>
          </p:nvPr>
        </p:nvSpPr>
        <p:spPr bwMode="auto">
          <a:xfrm>
            <a:off x="457200" y="2271209"/>
            <a:ext cx="80010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buFont typeface="Wingdings" panose="05000000000000000000" pitchFamily="2" charset="2"/>
              <a:buNone/>
            </a:pPr>
            <a:r>
              <a:rPr lang="en-US" altLang="en-US" sz="2400" b="1" dirty="0">
                <a:solidFill>
                  <a:srgbClr val="000000"/>
                </a:solidFill>
                <a:latin typeface="Source Sans Pro" panose="020B0503030403020204" pitchFamily="34" charset="0"/>
                <a:ea typeface="Source Sans Pro" panose="020B0503030403020204" pitchFamily="34" charset="0"/>
              </a:rPr>
              <a:t>What are the collateral requirements?</a:t>
            </a:r>
          </a:p>
          <a:p>
            <a:pPr marL="0" indent="0">
              <a:buFont typeface="Wingdings" panose="05000000000000000000" pitchFamily="2" charset="2"/>
              <a:buNone/>
            </a:pPr>
            <a:endParaRPr lang="en-US" altLang="en-US" sz="1000" b="1" u="sng"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Economic Injury Disaster Loans over $25,000 require collateral.</a:t>
            </a:r>
          </a:p>
          <a:p>
            <a:pPr marL="228600" lvl="1" indent="-228600">
              <a:buFontTx/>
              <a:buChar char="•"/>
            </a:pPr>
            <a:endParaRPr lang="en-US" altLang="en-US" sz="2400"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SBA takes real estate as collateral when it is available.</a:t>
            </a:r>
          </a:p>
          <a:p>
            <a:pPr marL="228600" lvl="1" indent="-228600">
              <a:buFontTx/>
              <a:buChar char="•"/>
            </a:pPr>
            <a:endParaRPr lang="en-US" altLang="en-US" sz="2400"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SBA will not decline a loan for lack of collateral, </a:t>
            </a:r>
            <a:br>
              <a:rPr lang="en-US" altLang="en-US" sz="2400" dirty="0">
                <a:solidFill>
                  <a:srgbClr val="000000"/>
                </a:solidFill>
                <a:latin typeface="Source Sans Pro" panose="020B0503030403020204" pitchFamily="34" charset="0"/>
                <a:ea typeface="Source Sans Pro" panose="020B0503030403020204" pitchFamily="34" charset="0"/>
              </a:rPr>
            </a:br>
            <a:r>
              <a:rPr lang="en-US" altLang="en-US" sz="2400" dirty="0">
                <a:solidFill>
                  <a:srgbClr val="000000"/>
                </a:solidFill>
                <a:latin typeface="Source Sans Pro" panose="020B0503030403020204" pitchFamily="34" charset="0"/>
                <a:ea typeface="Source Sans Pro" panose="020B0503030403020204" pitchFamily="34" charset="0"/>
              </a:rPr>
              <a:t>but requires borrowers to pledge what is available.</a:t>
            </a:r>
          </a:p>
        </p:txBody>
      </p:sp>
      <p:sp>
        <p:nvSpPr>
          <p:cNvPr id="17413" name="Slide Number Placeholder 1">
            <a:extLst>
              <a:ext uri="{FF2B5EF4-FFF2-40B4-BE49-F238E27FC236}">
                <a16:creationId xmlns:a16="http://schemas.microsoft.com/office/drawing/2014/main" id="{8F6FD4C1-9733-4970-B4F9-5944412190DE}"/>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EC56C5CB-5CCC-4DC7-959D-376F353DFDE9}" type="slidenum">
              <a:rPr lang="en-US" altLang="en-US" sz="1600">
                <a:solidFill>
                  <a:schemeClr val="bg1"/>
                </a:solidFill>
                <a:latin typeface="Arial Narrow" panose="020B0606020202030204" pitchFamily="34" charset="0"/>
              </a:rPr>
              <a:pPr/>
              <a:t>6</a:t>
            </a:fld>
            <a:endParaRPr lang="en-US" altLang="en-US" sz="1600">
              <a:solidFill>
                <a:schemeClr val="bg1"/>
              </a:solidFill>
              <a:latin typeface="Arial Narrow" panose="020B0606020202030204" pitchFamily="34" charset="0"/>
            </a:endParaRPr>
          </a:p>
        </p:txBody>
      </p:sp>
      <p:pic>
        <p:nvPicPr>
          <p:cNvPr id="17412" name="Picture 5" descr="\\S2k3-dafoce-fp1\da2\VOL1\DATA\COMM\PHOTOS\For power points\mortgage-house-money_304 for MA 13813 ppt.jpg">
            <a:extLst>
              <a:ext uri="{FF2B5EF4-FFF2-40B4-BE49-F238E27FC236}">
                <a16:creationId xmlns:a16="http://schemas.microsoft.com/office/drawing/2014/main" id="{D02E3559-DDE1-48AF-A937-9185B8A4E27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42177" y="844935"/>
            <a:ext cx="28162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2872D945-9DC8-4A69-AAA0-803FA83D8044}"/>
              </a:ext>
            </a:extLst>
          </p:cNvPr>
          <p:cNvSpPr>
            <a:spLocks noChangeArrowheads="1"/>
          </p:cNvSpPr>
          <p:nvPr/>
        </p:nvSpPr>
        <p:spPr bwMode="auto">
          <a:xfrm>
            <a:off x="323850" y="228600"/>
            <a:ext cx="8496300" cy="685800"/>
          </a:xfrm>
          <a:prstGeom prst="rect">
            <a:avLst/>
          </a:prstGeom>
          <a:noFill/>
          <a:ln w="9525">
            <a:noFill/>
            <a:miter lim="800000"/>
            <a:headEnd/>
            <a:tailEnd/>
          </a:ln>
        </p:spPr>
        <p:txBody>
          <a:bodyPr anchor="b"/>
          <a:lstStyle/>
          <a:p>
            <a:pPr>
              <a:defRPr/>
            </a:pPr>
            <a:r>
              <a:rPr lang="en-US" sz="3100" b="1" dirty="0">
                <a:solidFill>
                  <a:schemeClr val="tx1"/>
                </a:solidFill>
                <a:latin typeface="Source Sans Pro" panose="020B0503030403020204" pitchFamily="34" charset="0"/>
                <a:ea typeface="Source Sans Pro" panose="020B0503030403020204" pitchFamily="34" charset="0"/>
              </a:rPr>
              <a:t>Economic Injury Disaster Loan Terms</a:t>
            </a:r>
            <a:endParaRPr lang="en-US" sz="31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4C2DE9AC-8BEC-4EEE-9AAB-1049E7CEC4AD}"/>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6</a:t>
            </a:fld>
            <a:endParaRPr lang="en-US" altLang="en-US" dirty="0"/>
          </a:p>
        </p:txBody>
      </p:sp>
      <p:sp>
        <p:nvSpPr>
          <p:cNvPr id="7" name="Footer Placeholder 2">
            <a:extLst>
              <a:ext uri="{FF2B5EF4-FFF2-40B4-BE49-F238E27FC236}">
                <a16:creationId xmlns:a16="http://schemas.microsoft.com/office/drawing/2014/main" id="{442E6483-9F4C-4EEF-9FBF-01D4283AB61C}"/>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903983906"/>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BB2A-F955-4A2C-A71E-17CC5507FFCB}"/>
              </a:ext>
            </a:extLst>
          </p:cNvPr>
          <p:cNvSpPr>
            <a:spLocks noGrp="1"/>
          </p:cNvSpPr>
          <p:nvPr>
            <p:ph type="title"/>
          </p:nvPr>
        </p:nvSpPr>
        <p:spPr>
          <a:xfrm>
            <a:off x="609600" y="298569"/>
            <a:ext cx="7905750" cy="1228496"/>
          </a:xfrm>
        </p:spPr>
        <p:txBody>
          <a:bodyPr>
            <a:normAutofit/>
          </a:bodyPr>
          <a:lstStyle/>
          <a:p>
            <a:r>
              <a:rPr lang="en-US" sz="3200" dirty="0"/>
              <a:t>Home Page</a:t>
            </a:r>
            <a:br>
              <a:rPr lang="en-US" sz="3200" dirty="0"/>
            </a:br>
            <a:endParaRPr lang="en-US" sz="3200" dirty="0"/>
          </a:p>
        </p:txBody>
      </p:sp>
      <p:pic>
        <p:nvPicPr>
          <p:cNvPr id="5" name="Content Placeholder 4">
            <a:extLst>
              <a:ext uri="{FF2B5EF4-FFF2-40B4-BE49-F238E27FC236}">
                <a16:creationId xmlns:a16="http://schemas.microsoft.com/office/drawing/2014/main" id="{F8024962-22FB-41FD-B368-AF13C3B7FD3F}"/>
              </a:ext>
            </a:extLst>
          </p:cNvPr>
          <p:cNvPicPr>
            <a:picLocks noGrp="1" noChangeAspect="1"/>
          </p:cNvPicPr>
          <p:nvPr>
            <p:ph idx="1"/>
          </p:nvPr>
        </p:nvPicPr>
        <p:blipFill rotWithShape="1">
          <a:blip r:embed="rId2"/>
          <a:srcRect b="76672"/>
          <a:stretch/>
        </p:blipFill>
        <p:spPr>
          <a:xfrm>
            <a:off x="3129253" y="2027110"/>
            <a:ext cx="5245922" cy="633672"/>
          </a:xfrm>
          <a:prstGeom prst="rect">
            <a:avLst/>
          </a:prstGeom>
        </p:spPr>
      </p:pic>
      <p:sp>
        <p:nvSpPr>
          <p:cNvPr id="4" name="Slide Number Placeholder 3">
            <a:extLst>
              <a:ext uri="{FF2B5EF4-FFF2-40B4-BE49-F238E27FC236}">
                <a16:creationId xmlns:a16="http://schemas.microsoft.com/office/drawing/2014/main" id="{B2CFD3FA-56A0-4262-90B4-B454AB7E4346}"/>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60</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252B06A2-F2E2-4B9D-8487-AB801417EF41}"/>
              </a:ext>
            </a:extLst>
          </p:cNvPr>
          <p:cNvPicPr>
            <a:picLocks noChangeAspect="1"/>
          </p:cNvPicPr>
          <p:nvPr/>
        </p:nvPicPr>
        <p:blipFill>
          <a:blip r:embed="rId3"/>
          <a:stretch>
            <a:fillRect/>
          </a:stretch>
        </p:blipFill>
        <p:spPr>
          <a:xfrm>
            <a:off x="3038254" y="2763138"/>
            <a:ext cx="5336921" cy="2640263"/>
          </a:xfrm>
          <a:prstGeom prst="rect">
            <a:avLst/>
          </a:prstGeom>
        </p:spPr>
      </p:pic>
      <p:sp>
        <p:nvSpPr>
          <p:cNvPr id="7" name="TextBox 6">
            <a:extLst>
              <a:ext uri="{FF2B5EF4-FFF2-40B4-BE49-F238E27FC236}">
                <a16:creationId xmlns:a16="http://schemas.microsoft.com/office/drawing/2014/main" id="{C0319CA2-B650-475C-A6DE-1BCA07855D1B}"/>
              </a:ext>
            </a:extLst>
          </p:cNvPr>
          <p:cNvSpPr txBox="1"/>
          <p:nvPr/>
        </p:nvSpPr>
        <p:spPr>
          <a:xfrm>
            <a:off x="461188" y="2046169"/>
            <a:ext cx="2058452" cy="1962076"/>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After competing application you automatically return to the home page.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From here you can check the status of your application by clicking the “Status” icon. </a:t>
            </a:r>
          </a:p>
        </p:txBody>
      </p:sp>
    </p:spTree>
    <p:extLst>
      <p:ext uri="{BB962C8B-B14F-4D97-AF65-F5344CB8AC3E}">
        <p14:creationId xmlns:p14="http://schemas.microsoft.com/office/powerpoint/2010/main" val="2843848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217B-D97F-4CC7-A0C7-48281F6F83E0}"/>
              </a:ext>
            </a:extLst>
          </p:cNvPr>
          <p:cNvSpPr>
            <a:spLocks noGrp="1"/>
          </p:cNvSpPr>
          <p:nvPr>
            <p:ph type="title"/>
          </p:nvPr>
        </p:nvSpPr>
        <p:spPr/>
        <p:txBody>
          <a:bodyPr>
            <a:normAutofit/>
          </a:bodyPr>
          <a:lstStyle/>
          <a:p>
            <a:r>
              <a:rPr lang="en-US" sz="3200" dirty="0"/>
              <a:t>Application Status</a:t>
            </a:r>
          </a:p>
        </p:txBody>
      </p:sp>
      <p:pic>
        <p:nvPicPr>
          <p:cNvPr id="5" name="Content Placeholder 4">
            <a:extLst>
              <a:ext uri="{FF2B5EF4-FFF2-40B4-BE49-F238E27FC236}">
                <a16:creationId xmlns:a16="http://schemas.microsoft.com/office/drawing/2014/main" id="{74EA5152-3B60-4ADB-BC4A-28688570B52F}"/>
              </a:ext>
            </a:extLst>
          </p:cNvPr>
          <p:cNvPicPr>
            <a:picLocks noGrp="1" noChangeAspect="1"/>
          </p:cNvPicPr>
          <p:nvPr>
            <p:ph idx="1"/>
          </p:nvPr>
        </p:nvPicPr>
        <p:blipFill>
          <a:blip r:embed="rId2"/>
          <a:stretch>
            <a:fillRect/>
          </a:stretch>
        </p:blipFill>
        <p:spPr>
          <a:xfrm>
            <a:off x="1217354" y="2226469"/>
            <a:ext cx="6709292" cy="3155156"/>
          </a:xfrm>
          <a:prstGeom prst="rect">
            <a:avLst/>
          </a:prstGeom>
        </p:spPr>
      </p:pic>
      <p:sp>
        <p:nvSpPr>
          <p:cNvPr id="4" name="Slide Number Placeholder 3">
            <a:extLst>
              <a:ext uri="{FF2B5EF4-FFF2-40B4-BE49-F238E27FC236}">
                <a16:creationId xmlns:a16="http://schemas.microsoft.com/office/drawing/2014/main" id="{3C59E751-B423-4D22-B6EB-EA6F101D3753}"/>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61</a:t>
            </a:fld>
            <a:endParaRPr lang="en-US" dirty="0">
              <a:solidFill>
                <a:srgbClr val="1B1E29">
                  <a:tint val="75000"/>
                </a:srgbClr>
              </a:solidFill>
            </a:endParaRPr>
          </a:p>
        </p:txBody>
      </p:sp>
    </p:spTree>
    <p:extLst>
      <p:ext uri="{BB962C8B-B14F-4D97-AF65-F5344CB8AC3E}">
        <p14:creationId xmlns:p14="http://schemas.microsoft.com/office/powerpoint/2010/main" val="41962295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B95B-8428-4DC9-A53B-1FE31D17A1D0}"/>
              </a:ext>
            </a:extLst>
          </p:cNvPr>
          <p:cNvSpPr>
            <a:spLocks noGrp="1"/>
          </p:cNvSpPr>
          <p:nvPr>
            <p:ph type="title"/>
          </p:nvPr>
        </p:nvSpPr>
        <p:spPr/>
        <p:txBody>
          <a:bodyPr>
            <a:normAutofit/>
          </a:bodyPr>
          <a:lstStyle/>
          <a:p>
            <a:r>
              <a:rPr lang="en-US" sz="3200" dirty="0"/>
              <a:t>Special Note</a:t>
            </a:r>
          </a:p>
        </p:txBody>
      </p:sp>
      <p:pic>
        <p:nvPicPr>
          <p:cNvPr id="5" name="Content Placeholder 4">
            <a:extLst>
              <a:ext uri="{FF2B5EF4-FFF2-40B4-BE49-F238E27FC236}">
                <a16:creationId xmlns:a16="http://schemas.microsoft.com/office/drawing/2014/main" id="{42EF1D9E-88C4-40D0-A33D-0EE1ED54B823}"/>
              </a:ext>
            </a:extLst>
          </p:cNvPr>
          <p:cNvPicPr>
            <a:picLocks noGrp="1" noChangeAspect="1"/>
          </p:cNvPicPr>
          <p:nvPr>
            <p:ph idx="1"/>
          </p:nvPr>
        </p:nvPicPr>
        <p:blipFill>
          <a:blip r:embed="rId3"/>
          <a:stretch>
            <a:fillRect/>
          </a:stretch>
        </p:blipFill>
        <p:spPr>
          <a:xfrm>
            <a:off x="1709715" y="3191942"/>
            <a:ext cx="5794390" cy="885949"/>
          </a:xfrm>
          <a:prstGeom prst="rect">
            <a:avLst/>
          </a:prstGeom>
        </p:spPr>
      </p:pic>
      <p:sp>
        <p:nvSpPr>
          <p:cNvPr id="4" name="Slide Number Placeholder 3">
            <a:extLst>
              <a:ext uri="{FF2B5EF4-FFF2-40B4-BE49-F238E27FC236}">
                <a16:creationId xmlns:a16="http://schemas.microsoft.com/office/drawing/2014/main" id="{682DF955-A8FC-4D6C-935B-2A08224946B1}"/>
              </a:ext>
            </a:extLst>
          </p:cNvPr>
          <p:cNvSpPr>
            <a:spLocks noGrp="1"/>
          </p:cNvSpPr>
          <p:nvPr>
            <p:ph type="sldNum" sz="quarter" idx="12"/>
          </p:nvPr>
        </p:nvSpPr>
        <p:spPr/>
        <p:txBody>
          <a:bodyPr/>
          <a:lstStyle/>
          <a:p>
            <a:pPr>
              <a:defRPr/>
            </a:pPr>
            <a:fld id="{9C006D82-50E7-4C97-B46D-9AE61BEAB6B4}" type="slidenum">
              <a:rPr lang="en-US" smtClean="0"/>
              <a:pPr>
                <a:defRPr/>
              </a:pPr>
              <a:t>62</a:t>
            </a:fld>
            <a:endParaRPr lang="en-US" dirty="0"/>
          </a:p>
        </p:txBody>
      </p:sp>
      <p:sp>
        <p:nvSpPr>
          <p:cNvPr id="6" name="TextBox 5">
            <a:extLst>
              <a:ext uri="{FF2B5EF4-FFF2-40B4-BE49-F238E27FC236}">
                <a16:creationId xmlns:a16="http://schemas.microsoft.com/office/drawing/2014/main" id="{63FFF539-7FDA-4880-96DC-286A32870602}"/>
              </a:ext>
            </a:extLst>
          </p:cNvPr>
          <p:cNvSpPr txBox="1"/>
          <p:nvPr/>
        </p:nvSpPr>
        <p:spPr>
          <a:xfrm>
            <a:off x="1709715" y="2237023"/>
            <a:ext cx="5829300" cy="553998"/>
          </a:xfrm>
          <a:prstGeom prst="rect">
            <a:avLst/>
          </a:prstGeom>
          <a:solidFill>
            <a:schemeClr val="tx2">
              <a:lumMod val="75000"/>
            </a:schemeClr>
          </a:solidFill>
        </p:spPr>
        <p:txBody>
          <a:bodyPr wrap="square" rtlCol="0">
            <a:spAutoFit/>
          </a:bodyPr>
          <a:lstStyle/>
          <a:p>
            <a:pPr algn="ctr"/>
            <a:r>
              <a:rPr lang="en-US" sz="1500" b="1" dirty="0">
                <a:solidFill>
                  <a:schemeClr val="bg1"/>
                </a:solidFill>
              </a:rPr>
              <a:t>If you receive a message like the one below, depress “SAVE” so that you don’t lose your information.</a:t>
            </a:r>
          </a:p>
        </p:txBody>
      </p:sp>
    </p:spTree>
    <p:extLst>
      <p:ext uri="{BB962C8B-B14F-4D97-AF65-F5344CB8AC3E}">
        <p14:creationId xmlns:p14="http://schemas.microsoft.com/office/powerpoint/2010/main" val="41455683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AA5C-E72D-44C1-BEDE-85FC1B16F074}"/>
              </a:ext>
            </a:extLst>
          </p:cNvPr>
          <p:cNvSpPr>
            <a:spLocks noGrp="1"/>
          </p:cNvSpPr>
          <p:nvPr>
            <p:ph type="title"/>
          </p:nvPr>
        </p:nvSpPr>
        <p:spPr>
          <a:xfrm>
            <a:off x="628650" y="4100842"/>
            <a:ext cx="7886700" cy="1186519"/>
          </a:xfrm>
        </p:spPr>
        <p:txBody>
          <a:bodyPr>
            <a:normAutofit fontScale="90000"/>
          </a:bodyPr>
          <a:lstStyle/>
          <a:p>
            <a:r>
              <a:rPr lang="en-US" dirty="0">
                <a:solidFill>
                  <a:schemeClr val="bg1"/>
                </a:solidFill>
                <a:latin typeface="+mj-lt"/>
              </a:rPr>
              <a:t>U.S.</a:t>
            </a:r>
            <a:r>
              <a:rPr lang="en-US" baseline="0" dirty="0">
                <a:solidFill>
                  <a:schemeClr val="bg1"/>
                </a:solidFill>
                <a:latin typeface="+mj-lt"/>
              </a:rPr>
              <a:t> Small Business</a:t>
            </a:r>
            <a:br>
              <a:rPr lang="en-US" baseline="0" dirty="0">
                <a:solidFill>
                  <a:schemeClr val="bg1"/>
                </a:solidFill>
                <a:latin typeface="+mj-lt"/>
              </a:rPr>
            </a:br>
            <a:r>
              <a:rPr lang="en-US" baseline="0" dirty="0">
                <a:solidFill>
                  <a:schemeClr val="bg1"/>
                </a:solidFill>
                <a:latin typeface="+mj-lt"/>
              </a:rPr>
              <a:t>Administration</a:t>
            </a:r>
            <a:br>
              <a:rPr lang="en-US" baseline="0" dirty="0">
                <a:solidFill>
                  <a:schemeClr val="bg1"/>
                </a:solidFill>
                <a:latin typeface="+mj-lt"/>
              </a:rPr>
            </a:br>
            <a:r>
              <a:rPr lang="en-US" baseline="0" dirty="0">
                <a:solidFill>
                  <a:schemeClr val="bg1"/>
                </a:solidFill>
                <a:latin typeface="+mj-lt"/>
              </a:rPr>
              <a:t>Emphasis on Sole Proprietor Business</a:t>
            </a:r>
            <a:endParaRPr lang="en-US" dirty="0">
              <a:solidFill>
                <a:schemeClr val="bg1"/>
              </a:solidFill>
              <a:latin typeface="+mj-lt"/>
            </a:endParaRPr>
          </a:p>
        </p:txBody>
      </p:sp>
    </p:spTree>
    <p:extLst>
      <p:ext uri="{BB962C8B-B14F-4D97-AF65-F5344CB8AC3E}">
        <p14:creationId xmlns:p14="http://schemas.microsoft.com/office/powerpoint/2010/main" val="1105671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6225-A1BA-4ACF-BAE8-8F5B15A9B198}"/>
              </a:ext>
            </a:extLst>
          </p:cNvPr>
          <p:cNvSpPr>
            <a:spLocks noGrp="1"/>
          </p:cNvSpPr>
          <p:nvPr>
            <p:ph type="title"/>
          </p:nvPr>
        </p:nvSpPr>
        <p:spPr>
          <a:xfrm>
            <a:off x="628650" y="1042567"/>
            <a:ext cx="7886700" cy="642537"/>
          </a:xfrm>
        </p:spPr>
        <p:txBody>
          <a:bodyPr>
            <a:normAutofit fontScale="90000"/>
          </a:bodyPr>
          <a:lstStyle/>
          <a:p>
            <a:r>
              <a:rPr lang="en-US" dirty="0"/>
              <a:t>Sole Proprietorships </a:t>
            </a:r>
            <a:br>
              <a:rPr lang="en-US" dirty="0"/>
            </a:br>
            <a:r>
              <a:rPr lang="en-US" dirty="0"/>
              <a:t>Applying for the Coronavirus Economic Injury Loan</a:t>
            </a:r>
          </a:p>
        </p:txBody>
      </p:sp>
      <p:sp>
        <p:nvSpPr>
          <p:cNvPr id="4" name="Slide Number Placeholder 3">
            <a:extLst>
              <a:ext uri="{FF2B5EF4-FFF2-40B4-BE49-F238E27FC236}">
                <a16:creationId xmlns:a16="http://schemas.microsoft.com/office/drawing/2014/main" id="{74F1B16C-595D-43A3-9568-F761ACB2FD1D}"/>
              </a:ext>
            </a:extLst>
          </p:cNvPr>
          <p:cNvSpPr>
            <a:spLocks noGrp="1"/>
          </p:cNvSpPr>
          <p:nvPr>
            <p:ph type="sldNum" sz="quarter" idx="12"/>
          </p:nvPr>
        </p:nvSpPr>
        <p:spPr/>
        <p:txBody>
          <a:bodyPr/>
          <a:lstStyle/>
          <a:p>
            <a:pPr defTabSz="685800" fontAlgn="auto">
              <a:spcBef>
                <a:spcPts val="0"/>
              </a:spcBef>
              <a:spcAft>
                <a:spcPts val="0"/>
              </a:spcAft>
            </a:pPr>
            <a:fld id="{B1AB44B9-F1EC-4F4B-88D4-413245C9CD3E}" type="slidenum">
              <a:rPr lang="en-US">
                <a:solidFill>
                  <a:srgbClr val="1B1E29">
                    <a:tint val="75000"/>
                  </a:srgbClr>
                </a:solidFill>
              </a:rPr>
              <a:pPr defTabSz="685800" fontAlgn="auto">
                <a:spcBef>
                  <a:spcPts val="0"/>
                </a:spcBef>
                <a:spcAft>
                  <a:spcPts val="0"/>
                </a:spcAft>
              </a:pPr>
              <a:t>64</a:t>
            </a:fld>
            <a:endParaRPr lang="en-US">
              <a:solidFill>
                <a:srgbClr val="1B1E29">
                  <a:tint val="75000"/>
                </a:srgbClr>
              </a:solidFill>
            </a:endParaRPr>
          </a:p>
        </p:txBody>
      </p:sp>
      <p:pic>
        <p:nvPicPr>
          <p:cNvPr id="6" name="Picture 5">
            <a:extLst>
              <a:ext uri="{FF2B5EF4-FFF2-40B4-BE49-F238E27FC236}">
                <a16:creationId xmlns:a16="http://schemas.microsoft.com/office/drawing/2014/main" id="{7317530D-95B6-4A3E-B7D7-D3FE8D7A61D4}"/>
              </a:ext>
            </a:extLst>
          </p:cNvPr>
          <p:cNvPicPr>
            <a:picLocks noChangeAspect="1"/>
          </p:cNvPicPr>
          <p:nvPr/>
        </p:nvPicPr>
        <p:blipFill>
          <a:blip r:embed="rId2"/>
          <a:stretch>
            <a:fillRect/>
          </a:stretch>
        </p:blipFill>
        <p:spPr>
          <a:xfrm>
            <a:off x="1642167" y="2143555"/>
            <a:ext cx="6183043" cy="3190847"/>
          </a:xfrm>
          <a:prstGeom prst="rect">
            <a:avLst/>
          </a:prstGeom>
        </p:spPr>
      </p:pic>
    </p:spTree>
    <p:extLst>
      <p:ext uri="{BB962C8B-B14F-4D97-AF65-F5344CB8AC3E}">
        <p14:creationId xmlns:p14="http://schemas.microsoft.com/office/powerpoint/2010/main" val="27635387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9CE10-85ED-4CC6-918B-1A4FA57A9898}"/>
              </a:ext>
            </a:extLst>
          </p:cNvPr>
          <p:cNvSpPr>
            <a:spLocks noGrp="1"/>
          </p:cNvSpPr>
          <p:nvPr>
            <p:ph type="title"/>
          </p:nvPr>
        </p:nvSpPr>
        <p:spPr>
          <a:xfrm>
            <a:off x="628650" y="1092914"/>
            <a:ext cx="7886700" cy="642537"/>
          </a:xfrm>
        </p:spPr>
        <p:txBody>
          <a:bodyPr>
            <a:normAutofit fontScale="90000"/>
          </a:bodyPr>
          <a:lstStyle/>
          <a:p>
            <a:r>
              <a:rPr lang="en-US" dirty="0"/>
              <a:t>Sole Proprietorships </a:t>
            </a:r>
            <a:br>
              <a:rPr lang="en-US" dirty="0"/>
            </a:br>
            <a:r>
              <a:rPr lang="en-US" dirty="0"/>
              <a:t>Applying for the Coronavirus Economic Injury Loan</a:t>
            </a:r>
          </a:p>
        </p:txBody>
      </p:sp>
      <p:sp>
        <p:nvSpPr>
          <p:cNvPr id="4" name="Slide Number Placeholder 3">
            <a:extLst>
              <a:ext uri="{FF2B5EF4-FFF2-40B4-BE49-F238E27FC236}">
                <a16:creationId xmlns:a16="http://schemas.microsoft.com/office/drawing/2014/main" id="{B7922D54-190D-4FBA-9994-D13014360C14}"/>
              </a:ext>
            </a:extLst>
          </p:cNvPr>
          <p:cNvSpPr>
            <a:spLocks noGrp="1"/>
          </p:cNvSpPr>
          <p:nvPr>
            <p:ph type="sldNum" sz="quarter" idx="12"/>
          </p:nvPr>
        </p:nvSpPr>
        <p:spPr/>
        <p:txBody>
          <a:bodyPr/>
          <a:lstStyle/>
          <a:p>
            <a:pPr defTabSz="685800" fontAlgn="auto">
              <a:spcBef>
                <a:spcPts val="0"/>
              </a:spcBef>
              <a:spcAft>
                <a:spcPts val="0"/>
              </a:spcAft>
            </a:pPr>
            <a:fld id="{B1AB44B9-F1EC-4F4B-88D4-413245C9CD3E}" type="slidenum">
              <a:rPr lang="en-US">
                <a:solidFill>
                  <a:srgbClr val="1B1E29">
                    <a:tint val="75000"/>
                  </a:srgbClr>
                </a:solidFill>
              </a:rPr>
              <a:pPr defTabSz="685800" fontAlgn="auto">
                <a:spcBef>
                  <a:spcPts val="0"/>
                </a:spcBef>
                <a:spcAft>
                  <a:spcPts val="0"/>
                </a:spcAft>
              </a:pPr>
              <a:t>65</a:t>
            </a:fld>
            <a:endParaRPr lang="en-US">
              <a:solidFill>
                <a:srgbClr val="1B1E29">
                  <a:tint val="75000"/>
                </a:srgbClr>
              </a:solidFill>
            </a:endParaRPr>
          </a:p>
        </p:txBody>
      </p:sp>
      <p:pic>
        <p:nvPicPr>
          <p:cNvPr id="6" name="Picture 5">
            <a:extLst>
              <a:ext uri="{FF2B5EF4-FFF2-40B4-BE49-F238E27FC236}">
                <a16:creationId xmlns:a16="http://schemas.microsoft.com/office/drawing/2014/main" id="{8E666F40-A573-4296-BF91-C2189F9D1FF5}"/>
              </a:ext>
            </a:extLst>
          </p:cNvPr>
          <p:cNvPicPr>
            <a:picLocks noChangeAspect="1"/>
          </p:cNvPicPr>
          <p:nvPr/>
        </p:nvPicPr>
        <p:blipFill>
          <a:blip r:embed="rId2"/>
          <a:stretch>
            <a:fillRect/>
          </a:stretch>
        </p:blipFill>
        <p:spPr>
          <a:xfrm>
            <a:off x="1794254" y="2310393"/>
            <a:ext cx="5776209" cy="3192582"/>
          </a:xfrm>
          <a:prstGeom prst="rect">
            <a:avLst/>
          </a:prstGeom>
        </p:spPr>
      </p:pic>
    </p:spTree>
    <p:extLst>
      <p:ext uri="{BB962C8B-B14F-4D97-AF65-F5344CB8AC3E}">
        <p14:creationId xmlns:p14="http://schemas.microsoft.com/office/powerpoint/2010/main" val="833797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46E2C-66CE-44F3-B15E-A54E1F40998E}"/>
              </a:ext>
            </a:extLst>
          </p:cNvPr>
          <p:cNvSpPr>
            <a:spLocks noGrp="1"/>
          </p:cNvSpPr>
          <p:nvPr>
            <p:ph type="title"/>
          </p:nvPr>
        </p:nvSpPr>
        <p:spPr>
          <a:xfrm>
            <a:off x="628650" y="1081182"/>
            <a:ext cx="7886700" cy="768580"/>
          </a:xfrm>
        </p:spPr>
        <p:txBody>
          <a:bodyPr>
            <a:normAutofit fontScale="90000"/>
          </a:bodyPr>
          <a:lstStyle/>
          <a:p>
            <a:r>
              <a:rPr lang="en-US" dirty="0"/>
              <a:t>Sole Proprietorships </a:t>
            </a:r>
            <a:br>
              <a:rPr lang="en-US" dirty="0"/>
            </a:br>
            <a:r>
              <a:rPr lang="en-US" dirty="0"/>
              <a:t>Applying for the Coronavirus Economic Injury Loan</a:t>
            </a:r>
          </a:p>
        </p:txBody>
      </p:sp>
      <p:sp>
        <p:nvSpPr>
          <p:cNvPr id="4" name="Slide Number Placeholder 3">
            <a:extLst>
              <a:ext uri="{FF2B5EF4-FFF2-40B4-BE49-F238E27FC236}">
                <a16:creationId xmlns:a16="http://schemas.microsoft.com/office/drawing/2014/main" id="{EA93704E-F2CF-4F14-B0DD-3C24766B909B}"/>
              </a:ext>
            </a:extLst>
          </p:cNvPr>
          <p:cNvSpPr>
            <a:spLocks noGrp="1"/>
          </p:cNvSpPr>
          <p:nvPr>
            <p:ph type="sldNum" sz="quarter" idx="12"/>
          </p:nvPr>
        </p:nvSpPr>
        <p:spPr/>
        <p:txBody>
          <a:bodyPr/>
          <a:lstStyle/>
          <a:p>
            <a:pPr defTabSz="685800" fontAlgn="auto">
              <a:spcBef>
                <a:spcPts val="0"/>
              </a:spcBef>
              <a:spcAft>
                <a:spcPts val="0"/>
              </a:spcAft>
            </a:pPr>
            <a:fld id="{B1AB44B9-F1EC-4F4B-88D4-413245C9CD3E}" type="slidenum">
              <a:rPr lang="en-US">
                <a:solidFill>
                  <a:srgbClr val="1B1E29">
                    <a:tint val="75000"/>
                  </a:srgbClr>
                </a:solidFill>
              </a:rPr>
              <a:pPr defTabSz="685800" fontAlgn="auto">
                <a:spcBef>
                  <a:spcPts val="0"/>
                </a:spcBef>
                <a:spcAft>
                  <a:spcPts val="0"/>
                </a:spcAft>
              </a:pPr>
              <a:t>66</a:t>
            </a:fld>
            <a:endParaRPr lang="en-US">
              <a:solidFill>
                <a:srgbClr val="1B1E29">
                  <a:tint val="75000"/>
                </a:srgbClr>
              </a:solidFill>
            </a:endParaRPr>
          </a:p>
        </p:txBody>
      </p:sp>
      <p:pic>
        <p:nvPicPr>
          <p:cNvPr id="8" name="Picture 7">
            <a:extLst>
              <a:ext uri="{FF2B5EF4-FFF2-40B4-BE49-F238E27FC236}">
                <a16:creationId xmlns:a16="http://schemas.microsoft.com/office/drawing/2014/main" id="{226D6299-8884-4018-8B22-AFA9A50F856D}"/>
              </a:ext>
            </a:extLst>
          </p:cNvPr>
          <p:cNvPicPr>
            <a:picLocks noChangeAspect="1"/>
          </p:cNvPicPr>
          <p:nvPr/>
        </p:nvPicPr>
        <p:blipFill>
          <a:blip r:embed="rId2"/>
          <a:stretch>
            <a:fillRect/>
          </a:stretch>
        </p:blipFill>
        <p:spPr>
          <a:xfrm>
            <a:off x="2191407" y="2228232"/>
            <a:ext cx="5044965" cy="3411665"/>
          </a:xfrm>
          <a:prstGeom prst="rect">
            <a:avLst/>
          </a:prstGeom>
        </p:spPr>
      </p:pic>
      <p:sp>
        <p:nvSpPr>
          <p:cNvPr id="9" name="Rectangle: Rounded Corners 8">
            <a:extLst>
              <a:ext uri="{FF2B5EF4-FFF2-40B4-BE49-F238E27FC236}">
                <a16:creationId xmlns:a16="http://schemas.microsoft.com/office/drawing/2014/main" id="{D4F334FC-7CFA-4230-9126-C04A2B284FC3}"/>
              </a:ext>
            </a:extLst>
          </p:cNvPr>
          <p:cNvSpPr/>
          <p:nvPr/>
        </p:nvSpPr>
        <p:spPr>
          <a:xfrm>
            <a:off x="2585545" y="3429001"/>
            <a:ext cx="2490952" cy="15568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11" name="Rectangle: Rounded Corners 10">
            <a:extLst>
              <a:ext uri="{FF2B5EF4-FFF2-40B4-BE49-F238E27FC236}">
                <a16:creationId xmlns:a16="http://schemas.microsoft.com/office/drawing/2014/main" id="{8A080E86-4868-4EA8-A7B0-5FAB84BEB3D7}"/>
              </a:ext>
            </a:extLst>
          </p:cNvPr>
          <p:cNvSpPr/>
          <p:nvPr/>
        </p:nvSpPr>
        <p:spPr>
          <a:xfrm>
            <a:off x="2585545" y="4481448"/>
            <a:ext cx="2490952" cy="9646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12" name="TextBox 11">
            <a:extLst>
              <a:ext uri="{FF2B5EF4-FFF2-40B4-BE49-F238E27FC236}">
                <a16:creationId xmlns:a16="http://schemas.microsoft.com/office/drawing/2014/main" id="{CE69CC28-F7E3-4BF3-B203-F7A5657125D0}"/>
              </a:ext>
            </a:extLst>
          </p:cNvPr>
          <p:cNvSpPr txBox="1"/>
          <p:nvPr/>
        </p:nvSpPr>
        <p:spPr>
          <a:xfrm>
            <a:off x="425669" y="2228232"/>
            <a:ext cx="1450428" cy="3208571"/>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defTabSz="685800" fontAlgn="auto">
              <a:spcBef>
                <a:spcPts val="0"/>
              </a:spcBef>
              <a:spcAft>
                <a:spcPts val="0"/>
              </a:spcAft>
            </a:pPr>
            <a:endParaRPr lang="en-US" sz="1350" dirty="0">
              <a:solidFill>
                <a:srgbClr val="FFFFFF"/>
              </a:solidFill>
              <a:latin typeface="Calibri" panose="020F0502020204030204"/>
              <a:ea typeface="+mn-ea"/>
            </a:endParaRPr>
          </a:p>
          <a:p>
            <a:pPr defTabSz="685800" fontAlgn="auto">
              <a:spcBef>
                <a:spcPts val="0"/>
              </a:spcBef>
              <a:spcAft>
                <a:spcPts val="0"/>
              </a:spcAft>
            </a:pPr>
            <a:r>
              <a:rPr lang="en-US" sz="1350" dirty="0">
                <a:solidFill>
                  <a:srgbClr val="FFFFFF"/>
                </a:solidFill>
                <a:latin typeface="Calibri" panose="020F0502020204030204"/>
                <a:ea typeface="+mn-ea"/>
              </a:rPr>
              <a:t>For Sole Proprietorship businesses it is important that only “Economic Injury” be checked.  Please do not check Real Property or Business Content as this declaration does not include physical losses.</a:t>
            </a:r>
          </a:p>
          <a:p>
            <a:pPr defTabSz="685800" fontAlgn="auto">
              <a:spcBef>
                <a:spcPts val="0"/>
              </a:spcBef>
              <a:spcAft>
                <a:spcPts val="0"/>
              </a:spcAft>
            </a:pPr>
            <a:endParaRPr lang="en-US" sz="1350" dirty="0">
              <a:solidFill>
                <a:srgbClr val="FFFFFF"/>
              </a:solidFill>
              <a:latin typeface="Calibri" panose="020F0502020204030204"/>
              <a:ea typeface="+mn-ea"/>
            </a:endParaRPr>
          </a:p>
        </p:txBody>
      </p:sp>
    </p:spTree>
    <p:extLst>
      <p:ext uri="{BB962C8B-B14F-4D97-AF65-F5344CB8AC3E}">
        <p14:creationId xmlns:p14="http://schemas.microsoft.com/office/powerpoint/2010/main" val="41386677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2A7C-0FFA-4EAB-BE0E-678B58FF62BC}"/>
              </a:ext>
            </a:extLst>
          </p:cNvPr>
          <p:cNvSpPr>
            <a:spLocks noGrp="1"/>
          </p:cNvSpPr>
          <p:nvPr>
            <p:ph type="title"/>
          </p:nvPr>
        </p:nvSpPr>
        <p:spPr/>
        <p:txBody>
          <a:bodyPr>
            <a:normAutofit fontScale="90000"/>
          </a:bodyPr>
          <a:lstStyle/>
          <a:p>
            <a:r>
              <a:rPr lang="en-US" dirty="0"/>
              <a:t>Example of Sole Proprietorship Business /What is needed?</a:t>
            </a:r>
          </a:p>
        </p:txBody>
      </p:sp>
      <p:sp>
        <p:nvSpPr>
          <p:cNvPr id="3" name="Content Placeholder 2">
            <a:extLst>
              <a:ext uri="{FF2B5EF4-FFF2-40B4-BE49-F238E27FC236}">
                <a16:creationId xmlns:a16="http://schemas.microsoft.com/office/drawing/2014/main" id="{F071D074-B782-4860-896B-361EBD3B277F}"/>
              </a:ext>
            </a:extLst>
          </p:cNvPr>
          <p:cNvSpPr>
            <a:spLocks noGrp="1"/>
          </p:cNvSpPr>
          <p:nvPr>
            <p:ph idx="1"/>
          </p:nvPr>
        </p:nvSpPr>
        <p:spPr>
          <a:xfrm>
            <a:off x="297575" y="2092053"/>
            <a:ext cx="4179833" cy="3410923"/>
          </a:xfrm>
        </p:spPr>
        <p:txBody>
          <a:bodyPr>
            <a:normAutofit lnSpcReduction="10000"/>
          </a:bodyPr>
          <a:lstStyle/>
          <a:p>
            <a:pPr marL="0" indent="0">
              <a:buNone/>
            </a:pPr>
            <a:r>
              <a:rPr lang="en-US" sz="1800" dirty="0"/>
              <a:t>Types of Sole Proprietorship Businesses:</a:t>
            </a:r>
          </a:p>
          <a:p>
            <a:pPr lvl="1">
              <a:lnSpc>
                <a:spcPct val="150000"/>
              </a:lnSpc>
              <a:buFont typeface="Arial" panose="020B0604020202020204" pitchFamily="34" charset="0"/>
              <a:buChar char="•"/>
            </a:pPr>
            <a:r>
              <a:rPr lang="en-US" dirty="0"/>
              <a:t>Rental Property</a:t>
            </a:r>
          </a:p>
          <a:p>
            <a:pPr lvl="1">
              <a:lnSpc>
                <a:spcPct val="150000"/>
              </a:lnSpc>
              <a:buFont typeface="Arial" panose="020B0604020202020204" pitchFamily="34" charset="0"/>
              <a:buChar char="•"/>
            </a:pPr>
            <a:r>
              <a:rPr lang="en-US" dirty="0"/>
              <a:t>Home base businesses</a:t>
            </a:r>
          </a:p>
          <a:p>
            <a:pPr lvl="1">
              <a:lnSpc>
                <a:spcPct val="150000"/>
              </a:lnSpc>
              <a:buFont typeface="Arial" panose="020B0604020202020204" pitchFamily="34" charset="0"/>
              <a:buChar char="•"/>
            </a:pPr>
            <a:r>
              <a:rPr lang="en-US" dirty="0"/>
              <a:t>Self employed trades </a:t>
            </a:r>
          </a:p>
          <a:p>
            <a:pPr lvl="1">
              <a:lnSpc>
                <a:spcPct val="150000"/>
              </a:lnSpc>
              <a:buFont typeface="Arial" panose="020B0604020202020204" pitchFamily="34" charset="0"/>
              <a:buChar char="•"/>
            </a:pPr>
            <a:r>
              <a:rPr lang="en-US" dirty="0"/>
              <a:t>IT Consultation Services</a:t>
            </a:r>
          </a:p>
          <a:p>
            <a:pPr lvl="1">
              <a:lnSpc>
                <a:spcPct val="150000"/>
              </a:lnSpc>
              <a:buFont typeface="Arial" panose="020B0604020202020204" pitchFamily="34" charset="0"/>
              <a:buChar char="•"/>
            </a:pPr>
            <a:r>
              <a:rPr lang="en-US" dirty="0"/>
              <a:t>Tutoring</a:t>
            </a:r>
          </a:p>
          <a:p>
            <a:pPr lvl="1">
              <a:lnSpc>
                <a:spcPct val="150000"/>
              </a:lnSpc>
              <a:buFont typeface="Arial" panose="020B0604020202020204" pitchFamily="34" charset="0"/>
              <a:buChar char="•"/>
            </a:pPr>
            <a:r>
              <a:rPr lang="en-US" dirty="0"/>
              <a:t>Catering Service</a:t>
            </a:r>
          </a:p>
          <a:p>
            <a:pPr lvl="1">
              <a:lnSpc>
                <a:spcPct val="150000"/>
              </a:lnSpc>
              <a:buFont typeface="Arial" panose="020B0604020202020204" pitchFamily="34" charset="0"/>
              <a:buChar char="•"/>
            </a:pPr>
            <a:r>
              <a:rPr lang="en-US" dirty="0"/>
              <a:t>Music Instructor from the home</a:t>
            </a:r>
          </a:p>
          <a:p>
            <a:pPr>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99D23E69-21F2-4A48-A5DC-5B77A03B59C4}"/>
              </a:ext>
            </a:extLst>
          </p:cNvPr>
          <p:cNvSpPr>
            <a:spLocks noGrp="1"/>
          </p:cNvSpPr>
          <p:nvPr>
            <p:ph type="sldNum" sz="quarter" idx="12"/>
          </p:nvPr>
        </p:nvSpPr>
        <p:spPr/>
        <p:txBody>
          <a:bodyPr/>
          <a:lstStyle/>
          <a:p>
            <a:pPr defTabSz="685800" fontAlgn="auto">
              <a:spcBef>
                <a:spcPts val="0"/>
              </a:spcBef>
              <a:spcAft>
                <a:spcPts val="0"/>
              </a:spcAft>
            </a:pPr>
            <a:fld id="{B1AB44B9-F1EC-4F4B-88D4-413245C9CD3E}" type="slidenum">
              <a:rPr lang="en-US">
                <a:solidFill>
                  <a:srgbClr val="1B1E29">
                    <a:tint val="75000"/>
                  </a:srgbClr>
                </a:solidFill>
              </a:rPr>
              <a:pPr defTabSz="685800" fontAlgn="auto">
                <a:spcBef>
                  <a:spcPts val="0"/>
                </a:spcBef>
                <a:spcAft>
                  <a:spcPts val="0"/>
                </a:spcAft>
              </a:pPr>
              <a:t>67</a:t>
            </a:fld>
            <a:endParaRPr lang="en-US">
              <a:solidFill>
                <a:srgbClr val="1B1E29">
                  <a:tint val="75000"/>
                </a:srgbClr>
              </a:solidFill>
            </a:endParaRPr>
          </a:p>
        </p:txBody>
      </p:sp>
      <p:sp>
        <p:nvSpPr>
          <p:cNvPr id="6" name="TextBox 5">
            <a:extLst>
              <a:ext uri="{FF2B5EF4-FFF2-40B4-BE49-F238E27FC236}">
                <a16:creationId xmlns:a16="http://schemas.microsoft.com/office/drawing/2014/main" id="{4E971269-F155-4DA9-BEF0-DFC18FAB24F8}"/>
              </a:ext>
            </a:extLst>
          </p:cNvPr>
          <p:cNvSpPr txBox="1"/>
          <p:nvPr/>
        </p:nvSpPr>
        <p:spPr>
          <a:xfrm>
            <a:off x="4678311" y="2092053"/>
            <a:ext cx="4236397" cy="3416320"/>
          </a:xfrm>
          <a:prstGeom prst="rect">
            <a:avLst/>
          </a:prstGeom>
          <a:noFill/>
        </p:spPr>
        <p:txBody>
          <a:bodyPr wrap="square" rtlCol="0">
            <a:spAutoFit/>
          </a:bodyPr>
          <a:lstStyle/>
          <a:p>
            <a:pPr defTabSz="685800" fontAlgn="auto">
              <a:spcBef>
                <a:spcPts val="0"/>
              </a:spcBef>
              <a:spcAft>
                <a:spcPts val="0"/>
              </a:spcAft>
            </a:pPr>
            <a:r>
              <a:rPr lang="en-US" sz="1800" dirty="0">
                <a:solidFill>
                  <a:srgbClr val="1B1E29"/>
                </a:solidFill>
                <a:latin typeface="Source Sans Pro" panose="020B0503030403020204" pitchFamily="34" charset="0"/>
                <a:ea typeface="Source Sans Pro" panose="020B0503030403020204" pitchFamily="34" charset="0"/>
              </a:rPr>
              <a:t>What is needed</a:t>
            </a:r>
          </a:p>
          <a:p>
            <a:pPr marL="214313" indent="-214313" defTabSz="685800" fontAlgn="auto">
              <a:spcBef>
                <a:spcPts val="0"/>
              </a:spcBef>
              <a:spcAft>
                <a:spcPts val="0"/>
              </a:spcAft>
              <a:buFont typeface="Arial" panose="020B0604020202020204" pitchFamily="34" charset="0"/>
              <a:buChar char="•"/>
            </a:pPr>
            <a:r>
              <a:rPr lang="en-US" sz="1800" dirty="0">
                <a:solidFill>
                  <a:srgbClr val="1B1E29"/>
                </a:solidFill>
                <a:latin typeface="Source Sans Pro" panose="020B0503030403020204" pitchFamily="34" charset="0"/>
                <a:ea typeface="Source Sans Pro" panose="020B0503030403020204" pitchFamily="34" charset="0"/>
              </a:rPr>
              <a:t>Completed Loan Application 5C</a:t>
            </a:r>
          </a:p>
          <a:p>
            <a:pPr marL="214313" indent="-214313" defTabSz="685800" fontAlgn="auto">
              <a:spcBef>
                <a:spcPts val="0"/>
              </a:spcBef>
              <a:spcAft>
                <a:spcPts val="0"/>
              </a:spcAft>
              <a:buFont typeface="Arial" panose="020B0604020202020204" pitchFamily="34" charset="0"/>
              <a:buChar char="•"/>
            </a:pPr>
            <a:r>
              <a:rPr lang="en-US" sz="1800" dirty="0">
                <a:solidFill>
                  <a:srgbClr val="1B1E29"/>
                </a:solidFill>
                <a:latin typeface="Source Sans Pro" panose="020B0503030403020204" pitchFamily="34" charset="0"/>
                <a:ea typeface="Source Sans Pro" panose="020B0503030403020204" pitchFamily="34" charset="0"/>
              </a:rPr>
              <a:t>All Filing Requirements Submitted</a:t>
            </a:r>
          </a:p>
          <a:p>
            <a:pPr marL="214313" indent="-214313" defTabSz="685800" fontAlgn="auto">
              <a:spcBef>
                <a:spcPts val="0"/>
              </a:spcBef>
              <a:spcAft>
                <a:spcPts val="0"/>
              </a:spcAft>
              <a:buFont typeface="Arial" panose="020B0604020202020204" pitchFamily="34" charset="0"/>
              <a:buChar char="•"/>
            </a:pPr>
            <a:r>
              <a:rPr lang="en-US" sz="1800" dirty="0">
                <a:solidFill>
                  <a:srgbClr val="1B1E29"/>
                </a:solidFill>
                <a:latin typeface="Source Sans Pro" panose="020B0503030403020204" pitchFamily="34" charset="0"/>
                <a:ea typeface="Source Sans Pro" panose="020B0503030403020204" pitchFamily="34" charset="0"/>
              </a:rPr>
              <a:t>Statement of Loss</a:t>
            </a:r>
          </a:p>
          <a:p>
            <a:pPr marL="214313" indent="-214313" defTabSz="685800" fontAlgn="auto">
              <a:spcBef>
                <a:spcPts val="0"/>
              </a:spcBef>
              <a:spcAft>
                <a:spcPts val="0"/>
              </a:spcAft>
              <a:buFont typeface="Arial" panose="020B0604020202020204" pitchFamily="34" charset="0"/>
              <a:buChar char="•"/>
            </a:pPr>
            <a:r>
              <a:rPr lang="en-US" sz="1800" dirty="0">
                <a:solidFill>
                  <a:srgbClr val="1B1E29"/>
                </a:solidFill>
                <a:latin typeface="Source Sans Pro" panose="020B0503030403020204" pitchFamily="34" charset="0"/>
                <a:ea typeface="Source Sans Pro" panose="020B0503030403020204" pitchFamily="34" charset="0"/>
              </a:rPr>
              <a:t>Monthly Sales</a:t>
            </a:r>
          </a:p>
          <a:p>
            <a:pPr marL="557213" lvl="1" indent="-214313" defTabSz="685800" fontAlgn="auto">
              <a:spcBef>
                <a:spcPts val="0"/>
              </a:spcBef>
              <a:spcAft>
                <a:spcPts val="0"/>
              </a:spcAft>
              <a:buFont typeface="Arial" panose="020B0604020202020204" pitchFamily="34" charset="0"/>
              <a:buChar char="•"/>
            </a:pPr>
            <a:r>
              <a:rPr lang="en-US" sz="1800" dirty="0">
                <a:solidFill>
                  <a:srgbClr val="1B1E29"/>
                </a:solidFill>
                <a:latin typeface="Source Sans Pro" panose="020B0503030403020204" pitchFamily="34" charset="0"/>
                <a:ea typeface="Source Sans Pro" panose="020B0503030403020204" pitchFamily="34" charset="0"/>
              </a:rPr>
              <a:t>Submit SBA Form 1368</a:t>
            </a:r>
          </a:p>
          <a:p>
            <a:pPr marL="557213" lvl="1" indent="-214313" defTabSz="685800" fontAlgn="auto">
              <a:spcBef>
                <a:spcPts val="0"/>
              </a:spcBef>
              <a:spcAft>
                <a:spcPts val="0"/>
              </a:spcAft>
              <a:buFont typeface="Arial" panose="020B0604020202020204" pitchFamily="34" charset="0"/>
              <a:buChar char="•"/>
            </a:pPr>
            <a:r>
              <a:rPr lang="en-US" sz="1800" dirty="0">
                <a:solidFill>
                  <a:srgbClr val="1B1E29"/>
                </a:solidFill>
                <a:latin typeface="Source Sans Pro" panose="020B0503030403020204" pitchFamily="34" charset="0"/>
                <a:ea typeface="Source Sans Pro" panose="020B0503030403020204" pitchFamily="34" charset="0"/>
              </a:rPr>
              <a:t>An excel worksheet with this information</a:t>
            </a:r>
          </a:p>
          <a:p>
            <a:pPr marL="557213" lvl="1" indent="-214313" defTabSz="685800" fontAlgn="auto">
              <a:spcBef>
                <a:spcPts val="0"/>
              </a:spcBef>
              <a:spcAft>
                <a:spcPts val="0"/>
              </a:spcAft>
              <a:buFont typeface="Arial" panose="020B0604020202020204" pitchFamily="34" charset="0"/>
              <a:buChar char="•"/>
            </a:pPr>
            <a:r>
              <a:rPr lang="en-US" sz="1800" dirty="0">
                <a:solidFill>
                  <a:srgbClr val="1B1E29"/>
                </a:solidFill>
                <a:latin typeface="Source Sans Pro" panose="020B0503030403020204" pitchFamily="34" charset="0"/>
                <a:ea typeface="Source Sans Pro" panose="020B0503030403020204" pitchFamily="34" charset="0"/>
              </a:rPr>
              <a:t>A report from quick books</a:t>
            </a:r>
          </a:p>
          <a:p>
            <a:pPr marL="342900" lvl="1" defTabSz="685800" fontAlgn="auto">
              <a:spcBef>
                <a:spcPts val="0"/>
              </a:spcBef>
              <a:spcAft>
                <a:spcPts val="0"/>
              </a:spcAft>
            </a:pPr>
            <a:r>
              <a:rPr lang="en-US" sz="1800" dirty="0">
                <a:solidFill>
                  <a:srgbClr val="1B1E29"/>
                </a:solidFill>
                <a:latin typeface="Source Sans Pro" panose="020B0503030403020204" pitchFamily="34" charset="0"/>
                <a:ea typeface="Source Sans Pro" panose="020B0503030403020204" pitchFamily="34" charset="0"/>
              </a:rPr>
              <a:t>Decision: From the time a completed application is received it can take up to 21 days for a decision to be made.</a:t>
            </a:r>
          </a:p>
        </p:txBody>
      </p:sp>
    </p:spTree>
    <p:extLst>
      <p:ext uri="{BB962C8B-B14F-4D97-AF65-F5344CB8AC3E}">
        <p14:creationId xmlns:p14="http://schemas.microsoft.com/office/powerpoint/2010/main" val="31822733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7F13D7-E40A-4C52-9B3B-EBC75E7144A4}"/>
              </a:ext>
            </a:extLst>
          </p:cNvPr>
          <p:cNvSpPr>
            <a:spLocks noGrp="1"/>
          </p:cNvSpPr>
          <p:nvPr>
            <p:ph type="sldNum" sz="quarter" idx="12"/>
          </p:nvPr>
        </p:nvSpPr>
        <p:spPr/>
        <p:txBody>
          <a:bodyPr/>
          <a:lstStyle/>
          <a:p>
            <a:fld id="{71A14D94-EA6D-4964-92BE-3D7D358FD7CC}" type="slidenum">
              <a:rPr lang="en-US" altLang="en-US" smtClean="0"/>
              <a:pPr/>
              <a:t>68</a:t>
            </a:fld>
            <a:endParaRPr lang="en-US" altLang="en-US"/>
          </a:p>
        </p:txBody>
      </p:sp>
      <p:pic>
        <p:nvPicPr>
          <p:cNvPr id="7" name="Picture 6">
            <a:extLst>
              <a:ext uri="{FF2B5EF4-FFF2-40B4-BE49-F238E27FC236}">
                <a16:creationId xmlns:a16="http://schemas.microsoft.com/office/drawing/2014/main" id="{6ADBB1A7-DCA8-4A3A-A813-875449F39D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03506" y="1981200"/>
            <a:ext cx="6536987" cy="2743200"/>
          </a:xfrm>
          <a:prstGeom prst="rect">
            <a:avLst/>
          </a:prstGeom>
        </p:spPr>
      </p:pic>
    </p:spTree>
    <p:extLst>
      <p:ext uri="{BB962C8B-B14F-4D97-AF65-F5344CB8AC3E}">
        <p14:creationId xmlns:p14="http://schemas.microsoft.com/office/powerpoint/2010/main" val="28850953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23A36E-D652-4796-9784-2B87388E68C0}"/>
              </a:ext>
            </a:extLst>
          </p:cNvPr>
          <p:cNvSpPr>
            <a:spLocks noGrp="1"/>
          </p:cNvSpPr>
          <p:nvPr>
            <p:ph type="sldNum" sz="quarter" idx="12"/>
          </p:nvPr>
        </p:nvSpPr>
        <p:spPr/>
        <p:txBody>
          <a:bodyPr/>
          <a:lstStyle/>
          <a:p>
            <a:fld id="{71A14D94-EA6D-4964-92BE-3D7D358FD7CC}" type="slidenum">
              <a:rPr lang="en-US" altLang="en-US" smtClean="0"/>
              <a:pPr/>
              <a:t>69</a:t>
            </a:fld>
            <a:endParaRPr lang="en-US" altLang="en-US"/>
          </a:p>
        </p:txBody>
      </p:sp>
      <p:pic>
        <p:nvPicPr>
          <p:cNvPr id="7" name="Picture 6">
            <a:extLst>
              <a:ext uri="{FF2B5EF4-FFF2-40B4-BE49-F238E27FC236}">
                <a16:creationId xmlns:a16="http://schemas.microsoft.com/office/drawing/2014/main" id="{29A7BA57-6672-4EB3-ADF9-EA97016C022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3488" y="1837284"/>
            <a:ext cx="7557025" cy="3183433"/>
          </a:xfrm>
          <a:prstGeom prst="rect">
            <a:avLst/>
          </a:prstGeom>
        </p:spPr>
      </p:pic>
    </p:spTree>
    <p:extLst>
      <p:ext uri="{BB962C8B-B14F-4D97-AF65-F5344CB8AC3E}">
        <p14:creationId xmlns:p14="http://schemas.microsoft.com/office/powerpoint/2010/main" val="379906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304800" y="1228927"/>
            <a:ext cx="8305800" cy="685800"/>
          </a:xfrm>
          <a:prstGeom prst="rect">
            <a:avLst/>
          </a:prstGeom>
          <a:noFill/>
          <a:ln w="9525">
            <a:noFill/>
            <a:miter lim="800000"/>
            <a:headEnd/>
            <a:tailEnd/>
          </a:ln>
        </p:spPr>
        <p:txBody>
          <a:bodyPr anchor="b"/>
          <a:lstStyle/>
          <a:p>
            <a:pPr>
              <a:defRPr/>
            </a:pPr>
            <a:endParaRPr lang="en-US" sz="36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8" name="Slide Number Placeholder 1">
            <a:extLst>
              <a:ext uri="{FF2B5EF4-FFF2-40B4-BE49-F238E27FC236}">
                <a16:creationId xmlns:a16="http://schemas.microsoft.com/office/drawing/2014/main" id="{39A15219-EDCF-4601-A1CC-4AF3FAD689A9}"/>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36467DAD-243B-4254-87BB-F3B4B2A6B4A4}" type="slidenum">
              <a:rPr lang="en-US" altLang="en-US" sz="1600">
                <a:solidFill>
                  <a:schemeClr val="bg1"/>
                </a:solidFill>
                <a:latin typeface="Arial Narrow" panose="020B0606020202030204" pitchFamily="34" charset="0"/>
              </a:rPr>
              <a:pPr/>
              <a:t>7</a:t>
            </a:fld>
            <a:endParaRPr lang="en-US" altLang="en-US" sz="1600">
              <a:solidFill>
                <a:schemeClr val="bg1"/>
              </a:solidFill>
              <a:latin typeface="Arial Narrow" panose="020B0606020202030204" pitchFamily="34" charset="0"/>
            </a:endParaRPr>
          </a:p>
        </p:txBody>
      </p:sp>
      <p:sp>
        <p:nvSpPr>
          <p:cNvPr id="6" name="Rectangle 5">
            <a:extLst>
              <a:ext uri="{FF2B5EF4-FFF2-40B4-BE49-F238E27FC236}">
                <a16:creationId xmlns:a16="http://schemas.microsoft.com/office/drawing/2014/main" id="{BCD1F829-6E41-4A61-92A1-2C3FAF6BD1A9}"/>
              </a:ext>
            </a:extLst>
          </p:cNvPr>
          <p:cNvSpPr/>
          <p:nvPr/>
        </p:nvSpPr>
        <p:spPr>
          <a:xfrm>
            <a:off x="219146" y="1023660"/>
            <a:ext cx="5943600" cy="2123658"/>
          </a:xfrm>
          <a:prstGeom prst="rect">
            <a:avLst/>
          </a:prstGeom>
        </p:spPr>
        <p:txBody>
          <a:bodyPr wrap="square">
            <a:spAutoFit/>
          </a:bodyPr>
          <a:lstStyle/>
          <a:p>
            <a:r>
              <a:rPr lang="en-US" b="1" dirty="0">
                <a:solidFill>
                  <a:schemeClr val="tx1"/>
                </a:solidFill>
                <a:latin typeface="Source Sans Pro" panose="020B0503030403020204" pitchFamily="34" charset="0"/>
                <a:ea typeface="Source Sans Pro" panose="020B0503030403020204" pitchFamily="34" charset="0"/>
              </a:rPr>
              <a:t>What kinds of small businesses can apply? </a:t>
            </a:r>
          </a:p>
          <a:p>
            <a:endParaRPr lang="en-US" sz="1200" b="1"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Examples of eligible industries </a:t>
            </a:r>
            <a:r>
              <a:rPr lang="en-US" u="sng" dirty="0">
                <a:solidFill>
                  <a:schemeClr val="tx1"/>
                </a:solidFill>
                <a:latin typeface="Source Sans Pro" panose="020B0503030403020204" pitchFamily="34" charset="0"/>
                <a:ea typeface="Source Sans Pro" panose="020B0503030403020204" pitchFamily="34" charset="0"/>
              </a:rPr>
              <a:t>include but are not limited to the following</a:t>
            </a:r>
            <a:r>
              <a:rPr lang="en-US" dirty="0">
                <a:solidFill>
                  <a:schemeClr val="tx1"/>
                </a:solidFill>
                <a:latin typeface="Source Sans Pro" panose="020B0503030403020204" pitchFamily="34" charset="0"/>
                <a:ea typeface="Source Sans Pro" panose="020B0503030403020204" pitchFamily="34" charset="0"/>
              </a:rPr>
              <a:t>: hotels, recreational facilities, charter boats, manufactures, sports vendors, owners of rental property, restaurants, retailers, souvenir shops, travel agencies, and wholesalers.  </a:t>
            </a:r>
          </a:p>
        </p:txBody>
      </p:sp>
      <p:sp>
        <p:nvSpPr>
          <p:cNvPr id="18" name="Rectangle 2">
            <a:extLst>
              <a:ext uri="{FF2B5EF4-FFF2-40B4-BE49-F238E27FC236}">
                <a16:creationId xmlns:a16="http://schemas.microsoft.com/office/drawing/2014/main" id="{F4AC0300-9DA9-46DE-B51F-E98803CC73C9}"/>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19" name="Rectangle 18">
            <a:extLst>
              <a:ext uri="{FF2B5EF4-FFF2-40B4-BE49-F238E27FC236}">
                <a16:creationId xmlns:a16="http://schemas.microsoft.com/office/drawing/2014/main" id="{56450F14-E41B-4ACD-9ABF-9F3320FD3D23}"/>
              </a:ext>
            </a:extLst>
          </p:cNvPr>
          <p:cNvSpPr/>
          <p:nvPr/>
        </p:nvSpPr>
        <p:spPr>
          <a:xfrm>
            <a:off x="187615" y="4080808"/>
            <a:ext cx="8802414" cy="1815882"/>
          </a:xfrm>
          <a:prstGeom prst="rect">
            <a:avLst/>
          </a:prstGeom>
        </p:spPr>
        <p:txBody>
          <a:bodyPr wrap="square">
            <a:spAutoFit/>
          </a:bodyPr>
          <a:lstStyle/>
          <a:p>
            <a:r>
              <a:rPr lang="en-US" b="1" dirty="0">
                <a:solidFill>
                  <a:schemeClr val="tx1"/>
                </a:solidFill>
                <a:latin typeface="Source Sans Pro" panose="020B0503030403020204" pitchFamily="34" charset="0"/>
                <a:ea typeface="Source Sans Pro" panose="020B0503030403020204" pitchFamily="34" charset="0"/>
              </a:rPr>
              <a:t>What other criteria is involved?</a:t>
            </a:r>
          </a:p>
          <a:p>
            <a:endParaRPr lang="en-US" sz="1200" b="1" dirty="0">
              <a:solidFill>
                <a:schemeClr val="tx1"/>
              </a:solidFill>
              <a:latin typeface="Source Sans Pro" panose="020B0503030403020204" pitchFamily="34" charset="0"/>
              <a:ea typeface="Source Sans Pro" panose="020B0503030403020204" pitchFamily="34" charset="0"/>
            </a:endParaRPr>
          </a:p>
          <a:p>
            <a:r>
              <a:rPr lang="en-US" altLang="en-US" dirty="0">
                <a:solidFill>
                  <a:srgbClr val="000000"/>
                </a:solidFill>
                <a:latin typeface="Source Sans Pro" panose="020B0503030403020204" pitchFamily="34" charset="0"/>
                <a:ea typeface="Source Sans Pro" panose="020B0503030403020204" pitchFamily="34" charset="0"/>
              </a:rPr>
              <a:t>The applicant business </a:t>
            </a:r>
            <a:r>
              <a:rPr lang="en-US" altLang="en-US" u="sng" dirty="0">
                <a:solidFill>
                  <a:srgbClr val="000000"/>
                </a:solidFill>
                <a:latin typeface="Source Sans Pro" panose="020B0503030403020204" pitchFamily="34" charset="0"/>
                <a:ea typeface="Source Sans Pro" panose="020B0503030403020204" pitchFamily="34" charset="0"/>
              </a:rPr>
              <a:t>must</a:t>
            </a:r>
            <a:r>
              <a:rPr lang="en-US" altLang="en-US" dirty="0">
                <a:solidFill>
                  <a:srgbClr val="000000"/>
                </a:solidFill>
                <a:latin typeface="Source Sans Pro" panose="020B0503030403020204" pitchFamily="34" charset="0"/>
                <a:ea typeface="Source Sans Pro" panose="020B0503030403020204" pitchFamily="34" charset="0"/>
              </a:rPr>
              <a:t> have a </a:t>
            </a:r>
            <a:r>
              <a:rPr lang="en-US" altLang="en-US" u="sng" dirty="0">
                <a:solidFill>
                  <a:srgbClr val="000000"/>
                </a:solidFill>
                <a:latin typeface="Source Sans Pro" panose="020B0503030403020204" pitchFamily="34" charset="0"/>
                <a:ea typeface="Source Sans Pro" panose="020B0503030403020204" pitchFamily="34" charset="0"/>
              </a:rPr>
              <a:t>physical presence</a:t>
            </a:r>
            <a:r>
              <a:rPr lang="en-US" altLang="en-US" dirty="0">
                <a:solidFill>
                  <a:srgbClr val="000000"/>
                </a:solidFill>
                <a:latin typeface="Source Sans Pro" panose="020B0503030403020204" pitchFamily="34" charset="0"/>
                <a:ea typeface="Source Sans Pro" panose="020B0503030403020204" pitchFamily="34" charset="0"/>
              </a:rPr>
              <a:t> in the declared disaster area. An applicant’s economic presence alone in a declared area does </a:t>
            </a:r>
            <a:r>
              <a:rPr lang="en-US" altLang="en-US" u="sng" dirty="0">
                <a:solidFill>
                  <a:srgbClr val="000000"/>
                </a:solidFill>
                <a:latin typeface="Source Sans Pro" panose="020B0503030403020204" pitchFamily="34" charset="0"/>
                <a:ea typeface="Source Sans Pro" panose="020B0503030403020204" pitchFamily="34" charset="0"/>
              </a:rPr>
              <a:t>not </a:t>
            </a:r>
            <a:r>
              <a:rPr lang="en-US" altLang="en-US" dirty="0">
                <a:solidFill>
                  <a:srgbClr val="000000"/>
                </a:solidFill>
                <a:latin typeface="Source Sans Pro" panose="020B0503030403020204" pitchFamily="34" charset="0"/>
                <a:ea typeface="Source Sans Pro" panose="020B0503030403020204" pitchFamily="34" charset="0"/>
              </a:rPr>
              <a:t>meet this requirement. The physical presence must be tangible and significant.  Merely having a P.O. Box in the disaster area would </a:t>
            </a:r>
            <a:r>
              <a:rPr lang="en-US" altLang="en-US" u="sng" dirty="0">
                <a:solidFill>
                  <a:srgbClr val="000000"/>
                </a:solidFill>
                <a:latin typeface="Source Sans Pro" panose="020B0503030403020204" pitchFamily="34" charset="0"/>
                <a:ea typeface="Source Sans Pro" panose="020B0503030403020204" pitchFamily="34" charset="0"/>
              </a:rPr>
              <a:t>not</a:t>
            </a:r>
            <a:r>
              <a:rPr lang="en-US" altLang="en-US" dirty="0">
                <a:solidFill>
                  <a:srgbClr val="000000"/>
                </a:solidFill>
                <a:latin typeface="Source Sans Pro" panose="020B0503030403020204" pitchFamily="34" charset="0"/>
                <a:ea typeface="Source Sans Pro" panose="020B0503030403020204" pitchFamily="34" charset="0"/>
              </a:rPr>
              <a:t> qualify as a physical presence.</a:t>
            </a:r>
          </a:p>
        </p:txBody>
      </p:sp>
      <p:sp>
        <p:nvSpPr>
          <p:cNvPr id="9" name="Slide Number Placeholder 4">
            <a:extLst>
              <a:ext uri="{FF2B5EF4-FFF2-40B4-BE49-F238E27FC236}">
                <a16:creationId xmlns:a16="http://schemas.microsoft.com/office/drawing/2014/main" id="{391245A6-BC0B-48B0-B175-F88DAB509393}"/>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7</a:t>
            </a:fld>
            <a:endParaRPr lang="en-US" altLang="en-US" dirty="0"/>
          </a:p>
        </p:txBody>
      </p:sp>
      <p:sp>
        <p:nvSpPr>
          <p:cNvPr id="10" name="Footer Placeholder 2">
            <a:extLst>
              <a:ext uri="{FF2B5EF4-FFF2-40B4-BE49-F238E27FC236}">
                <a16:creationId xmlns:a16="http://schemas.microsoft.com/office/drawing/2014/main" id="{BD2A8FD4-D43F-4FDC-90B4-6D3FE96F6EEF}"/>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pic>
        <p:nvPicPr>
          <p:cNvPr id="3" name="Picture 2">
            <a:extLst>
              <a:ext uri="{FF2B5EF4-FFF2-40B4-BE49-F238E27FC236}">
                <a16:creationId xmlns:a16="http://schemas.microsoft.com/office/drawing/2014/main" id="{4FB6B8B2-BA2C-4EC3-B747-6D76BD0A1B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485" b="-2460"/>
          <a:stretch/>
        </p:blipFill>
        <p:spPr>
          <a:xfrm>
            <a:off x="6858000" y="2671650"/>
            <a:ext cx="1952625" cy="1724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Image result for picture hotel">
            <a:extLst>
              <a:ext uri="{FF2B5EF4-FFF2-40B4-BE49-F238E27FC236}">
                <a16:creationId xmlns:a16="http://schemas.microsoft.com/office/drawing/2014/main" id="{720E0C16-4E39-455C-BFAD-1DC603B9E01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92930" y="921820"/>
            <a:ext cx="2046270" cy="1364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restaurant photo">
            <a:extLst>
              <a:ext uri="{FF2B5EF4-FFF2-40B4-BE49-F238E27FC236}">
                <a16:creationId xmlns:a16="http://schemas.microsoft.com/office/drawing/2014/main" id="{17EEE9FA-8329-48A8-BC31-59DEB63F1BC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90354" y="2940608"/>
            <a:ext cx="1900946" cy="1423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34745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2890F-0BFC-4A64-949A-62FFB5828106}"/>
              </a:ext>
            </a:extLst>
          </p:cNvPr>
          <p:cNvSpPr>
            <a:spLocks noGrp="1"/>
          </p:cNvSpPr>
          <p:nvPr>
            <p:ph type="sldNum" sz="quarter" idx="12"/>
          </p:nvPr>
        </p:nvSpPr>
        <p:spPr/>
        <p:txBody>
          <a:bodyPr/>
          <a:lstStyle/>
          <a:p>
            <a:fld id="{B1AB44B9-F1EC-4F4B-88D4-413245C9CD3E}" type="slidenum">
              <a:rPr lang="en-US" smtClean="0"/>
              <a:t>8</a:t>
            </a:fld>
            <a:endParaRPr lang="en-US" dirty="0"/>
          </a:p>
        </p:txBody>
      </p:sp>
      <p:sp>
        <p:nvSpPr>
          <p:cNvPr id="5" name="Rectangle 4">
            <a:extLst>
              <a:ext uri="{FF2B5EF4-FFF2-40B4-BE49-F238E27FC236}">
                <a16:creationId xmlns:a16="http://schemas.microsoft.com/office/drawing/2014/main" id="{2E4C7ADD-387C-4483-ABC1-E4D761B306B9}"/>
              </a:ext>
            </a:extLst>
          </p:cNvPr>
          <p:cNvSpPr/>
          <p:nvPr/>
        </p:nvSpPr>
        <p:spPr>
          <a:xfrm>
            <a:off x="338630" y="1600200"/>
            <a:ext cx="8134350" cy="4401205"/>
          </a:xfrm>
          <a:prstGeom prst="rect">
            <a:avLst/>
          </a:prstGeom>
        </p:spPr>
        <p:txBody>
          <a:bodyPr wrap="square">
            <a:spAutoFit/>
          </a:bodyPr>
          <a:lstStyle/>
          <a:p>
            <a:r>
              <a:rPr lang="en-US" altLang="en-US" dirty="0">
                <a:solidFill>
                  <a:schemeClr val="tx1"/>
                </a:solidFill>
                <a:latin typeface="Source Sans Pro" panose="020B0503030403020204" pitchFamily="34" charset="0"/>
                <a:ea typeface="Source Sans Pro" panose="020B0503030403020204" pitchFamily="34" charset="0"/>
              </a:rPr>
              <a:t>SBA’s Economic Injury Disaster Loan (EIDLs) funds come directly from the U.S. Treasury. </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Applicants </a:t>
            </a:r>
            <a:r>
              <a:rPr lang="en-US" altLang="en-US" dirty="0">
                <a:solidFill>
                  <a:schemeClr val="tx1"/>
                </a:solidFill>
                <a:highlight>
                  <a:srgbClr val="F8F8F8"/>
                </a:highlight>
                <a:latin typeface="Source Sans Pro" panose="020B0503030403020204" pitchFamily="34" charset="0"/>
                <a:ea typeface="Source Sans Pro" panose="020B0503030403020204" pitchFamily="34" charset="0"/>
              </a:rPr>
              <a:t>do not </a:t>
            </a:r>
            <a:r>
              <a:rPr lang="en-US" altLang="en-US" dirty="0">
                <a:solidFill>
                  <a:schemeClr val="tx1"/>
                </a:solidFill>
                <a:latin typeface="Source Sans Pro" panose="020B0503030403020204" pitchFamily="34" charset="0"/>
                <a:ea typeface="Source Sans Pro" panose="020B0503030403020204" pitchFamily="34" charset="0"/>
              </a:rPr>
              <a:t>go through a bank to apply.  Instead apply directly to SBA’s Disaster Assistance Program at: </a:t>
            </a:r>
            <a:r>
              <a:rPr lang="en-US" u="sng" dirty="0">
                <a:latin typeface="Source Sans Pro" panose="020B0503030403020204" pitchFamily="34" charset="0"/>
                <a:ea typeface="Source Sans Pro" panose="020B0503030403020204" pitchFamily="34" charset="0"/>
                <a:hlinkClick r:id="rId3"/>
              </a:rPr>
              <a:t>DisasterLoan.sba.gov</a:t>
            </a:r>
            <a:endParaRPr lang="en-US" altLang="en-US" dirty="0">
              <a:solidFill>
                <a:schemeClr val="tx1"/>
              </a:solidFill>
              <a:latin typeface="Source Sans Pro" panose="020B0503030403020204" pitchFamily="34" charset="0"/>
              <a:ea typeface="Source Sans Pro" panose="020B0503030403020204" pitchFamily="34" charset="0"/>
            </a:endParaRP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There is no cost to apply.</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There is no obligation to take the loan if offered.</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 maximum unsecured loan amount is $25,000.</a:t>
            </a:r>
          </a:p>
          <a:p>
            <a:endParaRPr lang="en-US"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Applicants can have an existing SBA Disaster Loan and still qualify for an EIDL for this disaster, but the loans cannot be consolidated.</a:t>
            </a:r>
          </a:p>
        </p:txBody>
      </p:sp>
      <p:sp>
        <p:nvSpPr>
          <p:cNvPr id="8" name="Rectangle 2">
            <a:extLst>
              <a:ext uri="{FF2B5EF4-FFF2-40B4-BE49-F238E27FC236}">
                <a16:creationId xmlns:a16="http://schemas.microsoft.com/office/drawing/2014/main" id="{FD19F72B-1AB1-4AD2-9CC2-B4CE3CE345E1}"/>
              </a:ext>
            </a:extLst>
          </p:cNvPr>
          <p:cNvSpPr>
            <a:spLocks noChangeArrowheads="1"/>
          </p:cNvSpPr>
          <p:nvPr/>
        </p:nvSpPr>
        <p:spPr bwMode="auto">
          <a:xfrm>
            <a:off x="333375" y="56567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Working Capital Loans are Different from Other SBA Loans</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Footer Placeholder 2">
            <a:extLst>
              <a:ext uri="{FF2B5EF4-FFF2-40B4-BE49-F238E27FC236}">
                <a16:creationId xmlns:a16="http://schemas.microsoft.com/office/drawing/2014/main" id="{E0FCAB9B-99C5-4198-B9C0-88758580D041}"/>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319270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Basic 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9</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26124" y="2198946"/>
            <a:ext cx="8458200" cy="3852863"/>
          </a:xfrm>
          <a:prstGeom prst="rect">
            <a:avLst/>
          </a:prstGeom>
        </p:spPr>
        <p:txBody>
          <a:bodyPr/>
          <a:lstStyle/>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Completed SBA loan application (SBA Form 5).</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Tax Information Authorization (IRS Form 4506T)</a:t>
            </a:r>
          </a:p>
          <a:p>
            <a:pPr marL="346075">
              <a:lnSpc>
                <a:spcPct val="125000"/>
              </a:lnSpc>
              <a:spcBef>
                <a:spcPct val="20000"/>
              </a:spcBef>
              <a:buClr>
                <a:srgbClr val="465CBA"/>
              </a:buClr>
              <a:buSzPct val="100000"/>
              <a:defRPr/>
            </a:pPr>
            <a:r>
              <a:rPr lang="en-US" kern="0" dirty="0">
                <a:solidFill>
                  <a:srgbClr val="000000"/>
                </a:solidFill>
                <a:latin typeface="Source Sans Pro" panose="020B0503030403020204" pitchFamily="34" charset="0"/>
                <a:ea typeface="Source Sans Pro" panose="020B0503030403020204" pitchFamily="34" charset="0"/>
              </a:rPr>
              <a:t>for the applicant, principals and affiliates.</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 copies of the most recent Federal Income Tax Return.</a:t>
            </a:r>
            <a:r>
              <a:rPr lang="en-US" kern="0" dirty="0">
                <a:latin typeface="Source Sans Pro" panose="020B0503030403020204" pitchFamily="34" charset="0"/>
                <a:ea typeface="Source Sans Pro" panose="020B0503030403020204" pitchFamily="34" charset="0"/>
              </a:rPr>
              <a:t> </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Schedule of Liabilities (SBA Form 2202).</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Personal Financial Statement (SBA Form 413).</a:t>
            </a:r>
          </a:p>
          <a:p>
            <a:pPr>
              <a:lnSpc>
                <a:spcPct val="125000"/>
              </a:lnSpc>
              <a:spcBef>
                <a:spcPct val="20000"/>
              </a:spcBef>
              <a:buClr>
                <a:srgbClr val="465CBA"/>
              </a:buClr>
              <a:buSzPct val="100000"/>
              <a:defRPr/>
            </a:pPr>
            <a:r>
              <a:rPr lang="en-US" kern="0" dirty="0">
                <a:solidFill>
                  <a:srgbClr val="000000"/>
                </a:solidFill>
                <a:latin typeface="Source Sans Pro" panose="020B0503030403020204" pitchFamily="34" charset="0"/>
                <a:ea typeface="Source Sans Pro" panose="020B0503030403020204" pitchFamily="34" charset="0"/>
              </a:rPr>
              <a:t>	Other Information may also be requested.</a:t>
            </a:r>
          </a:p>
          <a:p>
            <a:pPr>
              <a:lnSpc>
                <a:spcPct val="125000"/>
              </a:lnSpc>
              <a:spcBef>
                <a:spcPct val="20000"/>
              </a:spcBef>
              <a:buClr>
                <a:srgbClr val="465CBA"/>
              </a:buClr>
              <a:buSzPct val="100000"/>
              <a:defRPr/>
            </a:pPr>
            <a:r>
              <a:rPr lang="en-US" i="1" kern="0" dirty="0">
                <a:solidFill>
                  <a:schemeClr val="tx2">
                    <a:lumMod val="60000"/>
                    <a:lumOff val="40000"/>
                  </a:schemeClr>
                </a:solidFill>
                <a:latin typeface="Source Sans Pro" panose="020B0503030403020204" pitchFamily="34" charset="0"/>
                <a:ea typeface="Source Sans Pro" panose="020B0503030403020204" pitchFamily="34" charset="0"/>
              </a:rPr>
              <a:t>*Although a paper application and forms are acceptable, filing electronically is easier, faster and more accurate. </a:t>
            </a:r>
          </a:p>
          <a:p>
            <a:pPr marL="342900" indent="-342900">
              <a:lnSpc>
                <a:spcPct val="125000"/>
              </a:lnSpc>
              <a:spcBef>
                <a:spcPct val="20000"/>
              </a:spcBef>
              <a:buClr>
                <a:srgbClr val="465CBA"/>
              </a:buClr>
              <a:buSzPct val="70000"/>
              <a:buFont typeface="Arial" panose="020B0604020202020204" pitchFamily="34" charset="0"/>
              <a:buChar char="•"/>
              <a:defRPr/>
            </a:pPr>
            <a:endParaRPr lang="en-US" kern="0" dirty="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pic>
        <p:nvPicPr>
          <p:cNvPr id="3" name="Picture 2">
            <a:extLst>
              <a:ext uri="{FF2B5EF4-FFF2-40B4-BE49-F238E27FC236}">
                <a16:creationId xmlns:a16="http://schemas.microsoft.com/office/drawing/2014/main" id="{FB76BFBF-2360-4BC4-9B45-5D637D95D443}"/>
              </a:ext>
            </a:extLst>
          </p:cNvPr>
          <p:cNvPicPr>
            <a:picLocks noChangeAspect="1"/>
          </p:cNvPicPr>
          <p:nvPr/>
        </p:nvPicPr>
        <p:blipFill>
          <a:blip r:embed="rId3"/>
          <a:stretch>
            <a:fillRect/>
          </a:stretch>
        </p:blipFill>
        <p:spPr>
          <a:xfrm>
            <a:off x="6453244" y="383672"/>
            <a:ext cx="2392783" cy="3106674"/>
          </a:xfrm>
          <a:prstGeom prst="rect">
            <a:avLst/>
          </a:prstGeom>
        </p:spPr>
      </p:pic>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9</a:t>
            </a:fld>
            <a:endParaRPr lang="en-US" altLang="en-US" dirty="0"/>
          </a:p>
        </p:txBody>
      </p:sp>
      <p:sp>
        <p:nvSpPr>
          <p:cNvPr id="8" name="Footer Placeholder 2">
            <a:extLst>
              <a:ext uri="{FF2B5EF4-FFF2-40B4-BE49-F238E27FC236}">
                <a16:creationId xmlns:a16="http://schemas.microsoft.com/office/drawing/2014/main" id="{AD13A0F1-DAF0-4F12-AAD2-DDA41A5903F2}"/>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653896902"/>
      </p:ext>
    </p:extLst>
  </p:cSld>
  <p:clrMapOvr>
    <a:masterClrMapping/>
  </p:clrMapOvr>
  <p:transition spd="med">
    <p:fade thruBlk="1"/>
  </p:transition>
</p:sld>
</file>

<file path=ppt/theme/theme1.xml><?xml version="1.0" encoding="utf-8"?>
<a:theme xmlns:a="http://schemas.openxmlformats.org/drawingml/2006/main" name="1_default">
  <a:themeElements>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555555"/>
        </a:hlink>
        <a:folHlink>
          <a:srgbClr val="B50C00"/>
        </a:folHlink>
      </a:clrScheme>
      <a:clrMap bg1="lt1" tx1="dk1" bg2="lt2" tx2="dk2" accent1="accent1" accent2="accent2" accent3="accent3" accent4="accent4" accent5="accent5" accent6="accent6" hlink="hlink" folHlink="folHlink"/>
    </a:extraClrScheme>
    <a:extraClrScheme>
      <a:clrScheme name="default 14">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5.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6.xml><?xml version="1.0" encoding="utf-8"?>
<a:theme xmlns:a="http://schemas.openxmlformats.org/drawingml/2006/main" name="3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 PPT Template 16 9 NEW LOGO.potx" id="{79D6B909-8513-466B-9F52-EE9FC5D8C19E}" vid="{F731198C-E7EC-4C2C-836D-1EE1FDCBE9CE}"/>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4B7373CBDA174985820DB4E6C453EA" ma:contentTypeVersion="11" ma:contentTypeDescription="Create a new document." ma:contentTypeScope="" ma:versionID="c59ddef94d745a59f09b95fbcca4192d">
  <xsd:schema xmlns:xsd="http://www.w3.org/2001/XMLSchema" xmlns:xs="http://www.w3.org/2001/XMLSchema" xmlns:p="http://schemas.microsoft.com/office/2006/metadata/properties" xmlns:ns3="6e473612-347e-4729-96e1-aa1ee0e73f00" xmlns:ns4="cfdb57ce-ac9c-46d1-966b-8894d2883823" targetNamespace="http://schemas.microsoft.com/office/2006/metadata/properties" ma:root="true" ma:fieldsID="9e1f1f8bfb3f886a33a4560fe0025515" ns3:_="" ns4:_="">
    <xsd:import namespace="6e473612-347e-4729-96e1-aa1ee0e73f00"/>
    <xsd:import namespace="cfdb57ce-ac9c-46d1-966b-8894d288382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73612-347e-4729-96e1-aa1ee0e73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db57ce-ac9c-46d1-966b-8894d288382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48096E-EEB2-4059-9003-4DA43E5732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473612-347e-4729-96e1-aa1ee0e73f00"/>
    <ds:schemaRef ds:uri="cfdb57ce-ac9c-46d1-966b-8894d28838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15D93D-CCB5-461D-A29D-8D191E050C85}">
  <ds:schemaRefs>
    <ds:schemaRef ds:uri="http://schemas.microsoft.com/sharepoint/v3/contenttype/forms"/>
  </ds:schemaRefs>
</ds:datastoreItem>
</file>

<file path=customXml/itemProps3.xml><?xml version="1.0" encoding="utf-8"?>
<ds:datastoreItem xmlns:ds="http://schemas.openxmlformats.org/officeDocument/2006/customXml" ds:itemID="{4948D261-8E10-4FA6-B854-77B68838661D}">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6e473612-347e-4729-96e1-aa1ee0e73f00"/>
    <ds:schemaRef ds:uri="http://purl.org/dc/terms/"/>
    <ds:schemaRef ds:uri="cfdb57ce-ac9c-46d1-966b-8894d288382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1620</TotalTime>
  <Words>4623</Words>
  <Application>Microsoft Office PowerPoint</Application>
  <PresentationFormat>On-screen Show (4:3)</PresentationFormat>
  <Paragraphs>454</Paragraphs>
  <Slides>69</Slides>
  <Notes>50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69</vt:i4>
      </vt:variant>
    </vt:vector>
  </HeadingPairs>
  <TitlesOfParts>
    <vt:vector size="84" baseType="lpstr">
      <vt:lpstr>Arial</vt:lpstr>
      <vt:lpstr>Arial Narrow</vt:lpstr>
      <vt:lpstr>Calibri</vt:lpstr>
      <vt:lpstr>Calibri Light</vt:lpstr>
      <vt:lpstr>Candara</vt:lpstr>
      <vt:lpstr>Source Sans Pro</vt:lpstr>
      <vt:lpstr>Symbol</vt:lpstr>
      <vt:lpstr>Times New Roman</vt:lpstr>
      <vt:lpstr>Wingdings</vt:lpstr>
      <vt:lpstr>1_default</vt:lpstr>
      <vt:lpstr>Office Theme</vt:lpstr>
      <vt:lpstr>Custom Design</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Filing Requirements</vt:lpstr>
      <vt:lpstr>Additional Filing Requirements</vt:lpstr>
      <vt:lpstr>Ineligible Entities</vt:lpstr>
      <vt:lpstr>How to Apply</vt:lpstr>
      <vt:lpstr>Assistance From SBA Partners</vt:lpstr>
      <vt:lpstr>Submit Your Application  As Soon As Possible</vt:lpstr>
      <vt:lpstr>Any Questions?</vt:lpstr>
      <vt:lpstr>Disaster Loan Application Portal (DLAP)</vt:lpstr>
      <vt:lpstr>Disaster Loan Application Portal</vt:lpstr>
      <vt:lpstr>Filing Requirements</vt:lpstr>
      <vt:lpstr>Disaster Loan Application Portal (DLAP)</vt:lpstr>
      <vt:lpstr>Register</vt:lpstr>
      <vt:lpstr>Complete Registration Information</vt:lpstr>
      <vt:lpstr>Apply Online</vt:lpstr>
      <vt:lpstr>Business Type</vt:lpstr>
      <vt:lpstr>Select State /County / Disaster Declaration</vt:lpstr>
      <vt:lpstr>Complete Certifications</vt:lpstr>
      <vt:lpstr>Start Application – Form 5</vt:lpstr>
      <vt:lpstr>Form 5 – Page 1</vt:lpstr>
      <vt:lpstr>Form 5 – Pages 2 and 3</vt:lpstr>
      <vt:lpstr>Filing Requirements</vt:lpstr>
      <vt:lpstr>Personal Financial Statement</vt:lpstr>
      <vt:lpstr>Personal Assets / Debits</vt:lpstr>
      <vt:lpstr>Schedule of Liabilities – SBA form 2202</vt:lpstr>
      <vt:lpstr>Uploaded 4506T</vt:lpstr>
      <vt:lpstr>Electronically file 4506T</vt:lpstr>
      <vt:lpstr>4506T Uploaded Successful</vt:lpstr>
      <vt:lpstr>Tax Returns</vt:lpstr>
      <vt:lpstr>Certificate as to Truthful Information</vt:lpstr>
      <vt:lpstr>Filing Requirements Complete</vt:lpstr>
      <vt:lpstr>Application Successfully Submitted</vt:lpstr>
      <vt:lpstr>Returning to Complete Application</vt:lpstr>
      <vt:lpstr>Business Losses</vt:lpstr>
      <vt:lpstr>Home/Personal Losses</vt:lpstr>
      <vt:lpstr>Declaration Selection</vt:lpstr>
      <vt:lpstr>Certification and Executive Order</vt:lpstr>
      <vt:lpstr>Filing Requirements</vt:lpstr>
      <vt:lpstr>Completing Form 5C - Sole Proprietor Loan Application  </vt:lpstr>
      <vt:lpstr>Form 5C continued - Damaged Property Information</vt:lpstr>
      <vt:lpstr>Form 5C continued -Debts and Assets Information</vt:lpstr>
      <vt:lpstr>Form 5C continued - Disclosure Statements</vt:lpstr>
      <vt:lpstr>Form 5C continued - Consent and Additional Comments</vt:lpstr>
      <vt:lpstr>Form 5C continued - Affiliated Businesses</vt:lpstr>
      <vt:lpstr>Completing IRS Form 4506-T</vt:lpstr>
      <vt:lpstr>Request for Transcript of Tax Return</vt:lpstr>
      <vt:lpstr>Request for Transcript of Tax Return - Download / Upload</vt:lpstr>
      <vt:lpstr>Request for Transcript of Tax Return - Download / Upload</vt:lpstr>
      <vt:lpstr>Filing Requirements</vt:lpstr>
      <vt:lpstr>Submit Application</vt:lpstr>
      <vt:lpstr>Application Submission Confirmation</vt:lpstr>
      <vt:lpstr>Message Center</vt:lpstr>
      <vt:lpstr>Home Page </vt:lpstr>
      <vt:lpstr>Application Status</vt:lpstr>
      <vt:lpstr>Special Note</vt:lpstr>
      <vt:lpstr>U.S. Small Business Administration Emphasis on Sole Proprietor Business</vt:lpstr>
      <vt:lpstr>Sole Proprietorships  Applying for the Coronavirus Economic Injury Loan</vt:lpstr>
      <vt:lpstr>Sole Proprietorships  Applying for the Coronavirus Economic Injury Loan</vt:lpstr>
      <vt:lpstr>Sole Proprietorships  Applying for the Coronavirus Economic Injury Loan</vt:lpstr>
      <vt:lpstr>Example of Sole Proprietorship Business /What is needed?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Mary K.</dc:creator>
  <cp:lastModifiedBy>Andrew Linehan</cp:lastModifiedBy>
  <cp:revision>35</cp:revision>
  <cp:lastPrinted>2020-03-18T17:34:02Z</cp:lastPrinted>
  <dcterms:created xsi:type="dcterms:W3CDTF">2020-01-28T16:09:13Z</dcterms:created>
  <dcterms:modified xsi:type="dcterms:W3CDTF">2020-03-18T20:00:37Z</dcterms:modified>
</cp:coreProperties>
</file>